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4" r:id="rId1"/>
  </p:sldMasterIdLst>
  <p:notesMasterIdLst>
    <p:notesMasterId r:id="rId18"/>
  </p:notesMasterIdLst>
  <p:sldIdLst>
    <p:sldId id="268" r:id="rId2"/>
    <p:sldId id="292" r:id="rId3"/>
    <p:sldId id="278" r:id="rId4"/>
    <p:sldId id="291" r:id="rId5"/>
    <p:sldId id="279" r:id="rId6"/>
    <p:sldId id="284" r:id="rId7"/>
    <p:sldId id="282" r:id="rId8"/>
    <p:sldId id="294" r:id="rId9"/>
    <p:sldId id="283" r:id="rId10"/>
    <p:sldId id="295" r:id="rId11"/>
    <p:sldId id="296" r:id="rId12"/>
    <p:sldId id="290" r:id="rId13"/>
    <p:sldId id="298" r:id="rId14"/>
    <p:sldId id="293" r:id="rId15"/>
    <p:sldId id="297" r:id="rId16"/>
    <p:sldId id="257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AA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31"/>
    <p:restoredTop sz="94331" autoAdjust="0"/>
  </p:normalViewPr>
  <p:slideViewPr>
    <p:cSldViewPr snapToGrid="0">
      <p:cViewPr varScale="1">
        <p:scale>
          <a:sx n="86" d="100"/>
          <a:sy n="86" d="100"/>
        </p:scale>
        <p:origin x="8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g>
</file>

<file path=ppt/media/image5.png>
</file>

<file path=ppt/media/image6.tiff>
</file>

<file path=ppt/media/image7.tiff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1EC812-4F8E-4DB9-8E54-9B58A5170010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76F7CE-AA79-443D-9C7D-0F43268AB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378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本文主要讨论</a:t>
            </a:r>
            <a:r>
              <a:rPr lang="en-US" altLang="zh-CN" sz="1200" dirty="0"/>
              <a:t>UI</a:t>
            </a:r>
            <a:r>
              <a:rPr lang="zh-CN" altLang="en-US" sz="1200" dirty="0"/>
              <a:t>组件库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思路而不是具体实现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499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日常开发引入组件，直接</a:t>
            </a:r>
            <a:r>
              <a:rPr kumimoji="1" lang="en-US" altLang="zh-CN" dirty="0"/>
              <a:t>export</a:t>
            </a:r>
            <a:r>
              <a:rPr kumimoji="1" lang="zh-CN" altLang="en-US" dirty="0"/>
              <a:t> </a:t>
            </a:r>
            <a:r>
              <a:rPr kumimoji="1" lang="en-US" altLang="zh-CN" dirty="0"/>
              <a:t>default</a:t>
            </a:r>
            <a:r>
              <a:rPr kumimoji="1" lang="zh-CN" altLang="en-US" dirty="0"/>
              <a:t> 即可</a:t>
            </a:r>
            <a:endParaRPr kumimoji="1"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定义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方法，接收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作为参数。如果使用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注册插件，则所有的组件都将被注册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72225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在这个简单的例子中，一部分页面是在一个框架（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react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）中编写的，而另一部分是在另一个框架（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angular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）中编写的。当你浏览本演示中的所有其他应用程序时，你将能够看到许多不同的框架都与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navbar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和平共存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703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0990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日常开发引入组件，直接</a:t>
            </a:r>
            <a:r>
              <a:rPr kumimoji="1" lang="en-US" altLang="zh-CN" dirty="0"/>
              <a:t>export</a:t>
            </a:r>
            <a:r>
              <a:rPr kumimoji="1" lang="zh-CN" altLang="en-US" dirty="0"/>
              <a:t> </a:t>
            </a:r>
            <a:r>
              <a:rPr kumimoji="1" lang="en-US" altLang="zh-CN" dirty="0"/>
              <a:t>default</a:t>
            </a:r>
            <a:r>
              <a:rPr kumimoji="1" lang="zh-CN" altLang="en-US" dirty="0"/>
              <a:t> 即可</a:t>
            </a:r>
            <a:endParaRPr kumimoji="1"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定义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方法，接收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作为参数。如果使用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注册插件，则所有的组件都将被注册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7101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837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在这个简单的例子中，一部分页面是在一个框架（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react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）中编写的，而另一部分是在另一个框架（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angular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）中编写的。当你浏览本演示中的所有其他应用程序时，你将能够看到许多不同的框架都与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navbar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和平共存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263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项目模版的文件结构用于业务开发非常合适，但并不那么适合组件库的开发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153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54403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为组件提供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安装方法，供按需引入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1518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300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5712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625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76F7CE-AA79-443D-9C7D-0F43268AB44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732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xupeng\Desktop\150921_爱奇艺_品牌_PPT模板-0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525" y="14311"/>
            <a:ext cx="12191999" cy="6859784"/>
          </a:xfrm>
          <a:prstGeom prst="rect">
            <a:avLst/>
          </a:prstGeom>
          <a:noFill/>
        </p:spPr>
      </p:pic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239349" y="4485118"/>
            <a:ext cx="11809312" cy="758957"/>
          </a:xfrm>
        </p:spPr>
        <p:txBody>
          <a:bodyPr>
            <a:noAutofit/>
          </a:bodyPr>
          <a:lstStyle>
            <a:lvl1pPr algn="l">
              <a:defRPr sz="5067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示意主标题文字（</a:t>
            </a:r>
            <a:r>
              <a:rPr lang="en-US" altLang="zh-CN" dirty="0"/>
              <a:t>38</a:t>
            </a:r>
            <a:r>
              <a:rPr lang="zh-CN" altLang="en-US" dirty="0"/>
              <a:t>号粗字）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39349" y="5541235"/>
            <a:ext cx="11617291" cy="673629"/>
          </a:xfrm>
        </p:spPr>
        <p:txBody>
          <a:bodyPr>
            <a:noAutofit/>
          </a:bodyPr>
          <a:lstStyle>
            <a:lvl1pPr marL="0" indent="0" algn="l">
              <a:buNone/>
              <a:defRPr sz="3733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示意副标题文字（</a:t>
            </a:r>
            <a:r>
              <a:rPr lang="en-US" altLang="zh-CN" dirty="0"/>
              <a:t>28</a:t>
            </a:r>
            <a:r>
              <a:rPr lang="zh-CN" altLang="en-US" dirty="0"/>
              <a:t>号细字）</a:t>
            </a:r>
          </a:p>
        </p:txBody>
      </p:sp>
    </p:spTree>
    <p:extLst>
      <p:ext uri="{BB962C8B-B14F-4D97-AF65-F5344CB8AC3E}">
        <p14:creationId xmlns:p14="http://schemas.microsoft.com/office/powerpoint/2010/main" val="249937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1371" y="274639"/>
            <a:ext cx="11233248" cy="658084"/>
          </a:xfrm>
        </p:spPr>
        <p:txBody>
          <a:bodyPr>
            <a:noAutofit/>
          </a:bodyPr>
          <a:lstStyle>
            <a:lvl1pPr algn="l">
              <a:defRPr sz="3733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内页标题微软雅黑</a:t>
            </a:r>
            <a:r>
              <a:rPr lang="en-US" altLang="zh-CN" dirty="0"/>
              <a:t>28</a:t>
            </a:r>
            <a:r>
              <a:rPr lang="zh-CN" altLang="en-US" dirty="0"/>
              <a:t>号字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5360" y="1220755"/>
            <a:ext cx="11425269" cy="4896544"/>
          </a:xfrm>
        </p:spPr>
        <p:txBody>
          <a:bodyPr>
            <a:normAutofit/>
          </a:bodyPr>
          <a:lstStyle>
            <a:lvl1pPr marL="243411" indent="-243411">
              <a:buSzPct val="100000"/>
              <a:buFont typeface="Arial" panose="020B0604020202020204" pitchFamily="34" charset="0"/>
              <a:buChar char="•"/>
              <a:defRPr kumimoji="0" lang="en-US" altLang="zh-CN" sz="3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defRPr>
            </a:lvl1pPr>
            <a:lvl2pPr marL="990575" indent="-380990">
              <a:buFont typeface="Arial" panose="020B0604020202020204" pitchFamily="34" charset="0"/>
              <a:buChar char="•"/>
              <a:defRPr sz="2933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2pPr>
            <a:lvl3pPr marL="1523962" indent="-304792">
              <a:buFont typeface="Arial" panose="020B0604020202020204" pitchFamily="34" charset="0"/>
              <a:buChar char="•"/>
              <a:defRPr sz="2667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3pPr>
            <a:lvl4pPr marL="2133547" indent="-304792"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4pPr>
            <a:lvl5pPr marL="2743131" indent="-304792">
              <a:buFont typeface="Arial" panose="020B0604020202020204" pitchFamily="34" charset="0"/>
              <a:buChar char="•"/>
              <a:defRPr sz="2133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/>
              <a:t>正文</a:t>
            </a:r>
            <a:r>
              <a:rPr lang="en-US" altLang="zh-CN" dirty="0"/>
              <a:t>-</a:t>
            </a:r>
            <a:r>
              <a:rPr lang="zh-CN" altLang="en-US" dirty="0"/>
              <a:t>微软雅黑</a:t>
            </a:r>
            <a:r>
              <a:rPr lang="en-US" altLang="zh-CN" dirty="0"/>
              <a:t>24</a:t>
            </a:r>
            <a:r>
              <a:rPr lang="zh-CN" altLang="en-US" dirty="0"/>
              <a:t>号字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066271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xupeng\Desktop\150921_爱奇艺_品牌_PPT模板-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97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88781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pic>
        <p:nvPicPr>
          <p:cNvPr id="3074" name="Picture 2" descr="C:\Users\xupeng\Desktop\150921_爱奇艺_品牌_PPT模板-08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12192000" cy="68597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17647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26" r:id="rId2"/>
    <p:sldLayoutId id="2147483827" r:id="rId3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ingle-spa.js.org/docs/getting-started-overview/" TargetMode="External"/><Relationship Id="rId7" Type="http://schemas.openxmlformats.org/officeDocument/2006/relationships/hyperlink" Target="https://juejin.im/post/5dfd8a0c6fb9a0165f49000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oulapp.tech/2019/09/25/single-spa%E5%BE%AE%E5%89%8D%E7%AB%AF/" TargetMode="External"/><Relationship Id="rId5" Type="http://schemas.openxmlformats.org/officeDocument/2006/relationships/hyperlink" Target="https://www.infoq.cn/article/o6GxRD9iHQOplKICiDDU" TargetMode="External"/><Relationship Id="rId4" Type="http://schemas.openxmlformats.org/officeDocument/2006/relationships/hyperlink" Target="https://juejin.im/post/5d3925615188257f3850de5a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ingle-spa.surge.sh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440120-ECBA-C447-8B43-AFB643D1B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688" y="3570718"/>
            <a:ext cx="11809312" cy="758957"/>
          </a:xfrm>
        </p:spPr>
        <p:txBody>
          <a:bodyPr/>
          <a:lstStyle/>
          <a:p>
            <a:r>
              <a:rPr lang="en-US" altLang="zh-CN" sz="5400" dirty="0"/>
              <a:t>Single-Spa</a:t>
            </a:r>
            <a:r>
              <a:rPr lang="zh-CN" altLang="en-US" sz="5400" dirty="0"/>
              <a:t>微前端实践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48386D9-9013-1641-B511-7928AFBECD0A}"/>
              </a:ext>
            </a:extLst>
          </p:cNvPr>
          <p:cNvSpPr txBox="1"/>
          <p:nvPr/>
        </p:nvSpPr>
        <p:spPr>
          <a:xfrm>
            <a:off x="5223043" y="4764389"/>
            <a:ext cx="3618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--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泡泡</a:t>
            </a: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h5 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翟盈盈</a:t>
            </a:r>
          </a:p>
        </p:txBody>
      </p:sp>
    </p:spTree>
    <p:extLst>
      <p:ext uri="{BB962C8B-B14F-4D97-AF65-F5344CB8AC3E}">
        <p14:creationId xmlns:p14="http://schemas.microsoft.com/office/powerpoint/2010/main" val="2999162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第五步、自动加载 </a:t>
            </a:r>
            <a:r>
              <a:rPr lang="en-US" altLang="zh-CN" dirty="0"/>
              <a:t>bundle</a:t>
            </a:r>
            <a:r>
              <a:rPr lang="zh-CN" altLang="en-US" dirty="0"/>
              <a:t>和</a:t>
            </a:r>
            <a:r>
              <a:rPr lang="en-US" altLang="zh-CN" dirty="0" err="1"/>
              <a:t>chunk.vendor</a:t>
            </a:r>
            <a:r>
              <a:rPr lang="en-US" altLang="zh-CN" dirty="0"/>
              <a:t>-</a:t>
            </a:r>
            <a:r>
              <a:rPr lang="zh-CN" altLang="en-US" dirty="0"/>
              <a:t>子组件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A93CB4A-476C-F74E-82EE-0BE94D79E073}"/>
              </a:ext>
            </a:extLst>
          </p:cNvPr>
          <p:cNvSpPr/>
          <p:nvPr/>
        </p:nvSpPr>
        <p:spPr>
          <a:xfrm>
            <a:off x="961332" y="1338941"/>
            <a:ext cx="8344525" cy="50783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CN" sz="1200" dirty="0" err="1">
                <a:solidFill>
                  <a:srgbClr val="C792EA"/>
                </a:solidFill>
                <a:latin typeface="Menlo" panose="020B0609030804020204" pitchFamily="49" charset="0"/>
              </a:rPr>
              <a:t>const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F07178"/>
                </a:solidFill>
                <a:latin typeface="Menlo" panose="020B0609030804020204" pitchFamily="49" charset="0"/>
              </a:rPr>
              <a:t>StatsPlugin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2AAFF"/>
                </a:solidFill>
                <a:latin typeface="Menlo" panose="020B0609030804020204" pitchFamily="49" charset="0"/>
              </a:rPr>
              <a:t>require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r>
              <a:rPr lang="en-US" altLang="zh-CN" sz="1200" dirty="0">
                <a:solidFill>
                  <a:srgbClr val="C3E88D"/>
                </a:solidFill>
                <a:latin typeface="Menlo" panose="020B0609030804020204" pitchFamily="49" charset="0"/>
              </a:rPr>
              <a:t>stats-webpack-plugin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)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b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</a:br>
            <a:r>
              <a:rPr lang="en-US" altLang="zh-CN" sz="1200" dirty="0" err="1">
                <a:solidFill>
                  <a:srgbClr val="B2CCD6"/>
                </a:solidFill>
                <a:latin typeface="Menlo" panose="020B0609030804020204" pitchFamily="49" charset="0"/>
              </a:rPr>
              <a:t>module</a:t>
            </a:r>
            <a:r>
              <a:rPr lang="en-US" altLang="zh-CN" sz="1200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sz="1200" dirty="0" err="1">
                <a:solidFill>
                  <a:srgbClr val="B2CCD6"/>
                </a:solidFill>
                <a:latin typeface="Menlo" panose="020B0609030804020204" pitchFamily="49" charset="0"/>
              </a:rPr>
              <a:t>exports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….</a:t>
            </a:r>
          </a:p>
          <a:p>
            <a:pPr lvl="1"/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output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2"/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library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200" dirty="0" err="1">
                <a:solidFill>
                  <a:srgbClr val="C3E88D"/>
                </a:solidFill>
                <a:latin typeface="Menlo" panose="020B0609030804020204" pitchFamily="49" charset="0"/>
              </a:rPr>
              <a:t>singleVue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",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i="1" dirty="0">
                <a:solidFill>
                  <a:srgbClr val="545454"/>
                </a:solidFill>
                <a:latin typeface="Menlo" panose="020B0609030804020204" pitchFamily="49" charset="0"/>
              </a:rPr>
              <a:t>// </a:t>
            </a:r>
            <a:r>
              <a:rPr lang="zh-CN" altLang="en-US" sz="1200" i="1" dirty="0">
                <a:solidFill>
                  <a:srgbClr val="545454"/>
                </a:solidFill>
                <a:latin typeface="Menlo" panose="020B0609030804020204" pitchFamily="49" charset="0"/>
              </a:rPr>
              <a:t>导出名称</a:t>
            </a:r>
            <a:endParaRPr lang="zh-CN" altLang="en-US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2"/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libraryTarget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200" dirty="0">
                <a:solidFill>
                  <a:srgbClr val="C3E88D"/>
                </a:solidFill>
                <a:latin typeface="Menlo" panose="020B0609030804020204" pitchFamily="49" charset="0"/>
              </a:rPr>
              <a:t>window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",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i="1" dirty="0">
                <a:solidFill>
                  <a:srgbClr val="545454"/>
                </a:solidFill>
                <a:latin typeface="Menlo" panose="020B0609030804020204" pitchFamily="49" charset="0"/>
              </a:rPr>
              <a:t>//</a:t>
            </a:r>
            <a:r>
              <a:rPr lang="zh-CN" altLang="en-US" sz="1200" i="1" dirty="0">
                <a:solidFill>
                  <a:srgbClr val="545454"/>
                </a:solidFill>
                <a:latin typeface="Menlo" panose="020B0609030804020204" pitchFamily="49" charset="0"/>
              </a:rPr>
              <a:t>挂载目标</a:t>
            </a:r>
            <a:endParaRPr lang="zh-CN" altLang="en-US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},</a:t>
            </a:r>
            <a:endParaRPr lang="zh-CN" altLang="en-US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200" i="1" dirty="0">
                <a:solidFill>
                  <a:srgbClr val="545454"/>
                </a:solidFill>
                <a:latin typeface="Menlo" panose="020B0609030804020204" pitchFamily="49" charset="0"/>
              </a:rPr>
              <a:t>/**** </a:t>
            </a:r>
            <a:r>
              <a:rPr lang="zh-CN" altLang="en-US" sz="1200" i="1" dirty="0">
                <a:solidFill>
                  <a:srgbClr val="545454"/>
                </a:solidFill>
                <a:latin typeface="Menlo" panose="020B0609030804020204" pitchFamily="49" charset="0"/>
              </a:rPr>
              <a:t>添加开头 ****</a:t>
            </a:r>
            <a:r>
              <a:rPr lang="en-US" altLang="zh-CN" sz="1200" i="1" dirty="0">
                <a:solidFill>
                  <a:srgbClr val="545454"/>
                </a:solidFill>
                <a:latin typeface="Menlo" panose="020B0609030804020204" pitchFamily="49" charset="0"/>
              </a:rPr>
              <a:t>/</a:t>
            </a:r>
            <a:endParaRPr lang="zh-CN" altLang="en-US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plugins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[</a:t>
            </a:r>
          </a:p>
          <a:p>
            <a:pPr lvl="2"/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new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FFCB6B"/>
                </a:solidFill>
                <a:latin typeface="Menlo" panose="020B0609030804020204" pitchFamily="49" charset="0"/>
              </a:rPr>
              <a:t>StatsPlugin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r>
              <a:rPr lang="en-US" altLang="zh-CN" sz="1200" dirty="0" err="1">
                <a:solidFill>
                  <a:srgbClr val="C3E88D"/>
                </a:solidFill>
                <a:latin typeface="Menlo" panose="020B0609030804020204" pitchFamily="49" charset="0"/>
              </a:rPr>
              <a:t>manifest.json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',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3"/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chunkModules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78C6C"/>
                </a:solidFill>
                <a:latin typeface="Menlo" panose="020B0609030804020204" pitchFamily="49" charset="0"/>
              </a:rPr>
              <a:t>false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3"/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entrypoints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78C6C"/>
                </a:solidFill>
                <a:latin typeface="Menlo" panose="020B0609030804020204" pitchFamily="49" charset="0"/>
              </a:rPr>
              <a:t>true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3"/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source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78C6C"/>
                </a:solidFill>
                <a:latin typeface="Menlo" panose="020B0609030804020204" pitchFamily="49" charset="0"/>
              </a:rPr>
              <a:t>false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3"/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chunks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78C6C"/>
                </a:solidFill>
                <a:latin typeface="Menlo" panose="020B0609030804020204" pitchFamily="49" charset="0"/>
              </a:rPr>
              <a:t>false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3"/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modules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78C6C"/>
                </a:solidFill>
                <a:latin typeface="Menlo" panose="020B0609030804020204" pitchFamily="49" charset="0"/>
              </a:rPr>
              <a:t>false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3"/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assets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78C6C"/>
                </a:solidFill>
                <a:latin typeface="Menlo" panose="020B0609030804020204" pitchFamily="49" charset="0"/>
              </a:rPr>
              <a:t>false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3"/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children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78C6C"/>
                </a:solidFill>
                <a:latin typeface="Menlo" panose="020B0609030804020204" pitchFamily="49" charset="0"/>
              </a:rPr>
              <a:t>false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3"/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exclude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[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/</a:t>
            </a:r>
            <a:r>
              <a:rPr lang="en-US" altLang="zh-CN" sz="1200" dirty="0" err="1">
                <a:solidFill>
                  <a:srgbClr val="89DDFF"/>
                </a:solidFill>
                <a:latin typeface="Menlo" panose="020B0609030804020204" pitchFamily="49" charset="0"/>
              </a:rPr>
              <a:t>node_modules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/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]</a:t>
            </a:r>
          </a:p>
          <a:p>
            <a:pPr lvl="2"/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}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]</a:t>
            </a:r>
          </a:p>
          <a:p>
            <a:r>
              <a:rPr lang="en-US" altLang="zh-CN" sz="1200" i="1" dirty="0">
                <a:solidFill>
                  <a:srgbClr val="545454"/>
                </a:solidFill>
                <a:latin typeface="Menlo" panose="020B0609030804020204" pitchFamily="49" charset="0"/>
              </a:rPr>
              <a:t>/**** </a:t>
            </a:r>
            <a:r>
              <a:rPr lang="zh-CN" altLang="en-US" sz="1200" i="1" dirty="0">
                <a:solidFill>
                  <a:srgbClr val="545454"/>
                </a:solidFill>
                <a:latin typeface="Menlo" panose="020B0609030804020204" pitchFamily="49" charset="0"/>
              </a:rPr>
              <a:t>添加结尾 ****</a:t>
            </a:r>
            <a:r>
              <a:rPr lang="en-US" altLang="zh-CN" sz="1200" i="1" dirty="0">
                <a:solidFill>
                  <a:srgbClr val="545454"/>
                </a:solidFill>
                <a:latin typeface="Menlo" panose="020B0609030804020204" pitchFamily="49" charset="0"/>
              </a:rPr>
              <a:t>/</a:t>
            </a:r>
            <a:endParaRPr lang="zh-CN" altLang="en-US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….</a:t>
            </a:r>
          </a:p>
          <a:p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};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b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</a:br>
            <a:b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</a:br>
            <a:endParaRPr lang="en-US" altLang="zh-CN" sz="1200" b="0" dirty="0">
              <a:solidFill>
                <a:srgbClr val="EEFFFF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999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第五步、自动加载 </a:t>
            </a:r>
            <a:r>
              <a:rPr lang="en-US" altLang="zh-CN" dirty="0"/>
              <a:t>bundle</a:t>
            </a:r>
            <a:r>
              <a:rPr lang="zh-CN" altLang="en-US" dirty="0"/>
              <a:t>和</a:t>
            </a:r>
            <a:r>
              <a:rPr lang="en-US" altLang="zh-CN" dirty="0" err="1"/>
              <a:t>chunk.vendor</a:t>
            </a:r>
            <a:r>
              <a:rPr lang="en-US" altLang="zh-CN" dirty="0"/>
              <a:t>-</a:t>
            </a:r>
            <a:r>
              <a:rPr lang="zh-CN" altLang="en-US" dirty="0"/>
              <a:t>父组件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7E60596-C679-414F-A9D9-07C102578308}"/>
              </a:ext>
            </a:extLst>
          </p:cNvPr>
          <p:cNvSpPr/>
          <p:nvPr/>
        </p:nvSpPr>
        <p:spPr>
          <a:xfrm>
            <a:off x="559633" y="1687749"/>
            <a:ext cx="8614347" cy="249299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CN" sz="1200" dirty="0" err="1">
                <a:solidFill>
                  <a:srgbClr val="C792EA"/>
                </a:solidFill>
                <a:latin typeface="Menlo" panose="020B0609030804020204" pitchFamily="49" charset="0"/>
              </a:rPr>
              <a:t>const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82AAFF"/>
                </a:solidFill>
                <a:latin typeface="Menlo" panose="020B0609030804020204" pitchFamily="49" charset="0"/>
              </a:rPr>
              <a:t>getManifest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200" dirty="0" err="1">
                <a:solidFill>
                  <a:srgbClr val="FF5370"/>
                </a:solidFill>
                <a:latin typeface="Menlo" panose="020B0609030804020204" pitchFamily="49" charset="0"/>
              </a:rPr>
              <a:t>url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F5370"/>
                </a:solidFill>
                <a:latin typeface="Menlo" panose="020B0609030804020204" pitchFamily="49" charset="0"/>
              </a:rPr>
              <a:t>bundle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)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=&gt;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new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FCB6B"/>
                </a:solidFill>
                <a:latin typeface="Menlo" panose="020B0609030804020204" pitchFamily="49" charset="0"/>
              </a:rPr>
              <a:t>Promise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200" dirty="0" err="1">
                <a:solidFill>
                  <a:srgbClr val="C792EA"/>
                </a:solidFill>
                <a:latin typeface="Menlo" panose="020B0609030804020204" pitchFamily="49" charset="0"/>
              </a:rPr>
              <a:t>async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200" dirty="0">
                <a:solidFill>
                  <a:srgbClr val="FF5370"/>
                </a:solidFill>
                <a:latin typeface="Menlo" panose="020B0609030804020204" pitchFamily="49" charset="0"/>
              </a:rPr>
              <a:t>resolve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)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=&gt;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dirty="0" err="1">
                <a:solidFill>
                  <a:srgbClr val="C792EA"/>
                </a:solidFill>
                <a:latin typeface="Menlo" panose="020B0609030804020204" pitchFamily="49" charset="0"/>
              </a:rPr>
              <a:t>const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07178"/>
                </a:solidFill>
                <a:latin typeface="Menlo" panose="020B0609030804020204" pitchFamily="49" charset="0"/>
              </a:rPr>
              <a:t>data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}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i="1" dirty="0">
                <a:solidFill>
                  <a:srgbClr val="89DDFF"/>
                </a:solidFill>
                <a:latin typeface="Menlo" panose="020B0609030804020204" pitchFamily="49" charset="0"/>
              </a:rPr>
              <a:t>await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axios</a:t>
            </a:r>
            <a:r>
              <a:rPr lang="en-US" altLang="zh-CN" sz="1200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sz="1200" dirty="0" err="1">
                <a:solidFill>
                  <a:srgbClr val="82AAFF"/>
                </a:solidFill>
                <a:latin typeface="Menlo" panose="020B0609030804020204" pitchFamily="49" charset="0"/>
              </a:rPr>
              <a:t>get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url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)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i="1" dirty="0">
                <a:solidFill>
                  <a:srgbClr val="545454"/>
                </a:solidFill>
                <a:latin typeface="Menlo" panose="020B0609030804020204" pitchFamily="49" charset="0"/>
              </a:rPr>
              <a:t>// </a:t>
            </a:r>
            <a:r>
              <a:rPr lang="en-US" altLang="zh-CN" sz="1200" i="1" dirty="0" err="1">
                <a:solidFill>
                  <a:srgbClr val="545454"/>
                </a:solidFill>
                <a:latin typeface="Menlo" panose="020B0609030804020204" pitchFamily="49" charset="0"/>
              </a:rPr>
              <a:t>eslint</a:t>
            </a:r>
            <a:r>
              <a:rPr lang="en-US" altLang="zh-CN" sz="1200" i="1" dirty="0">
                <a:solidFill>
                  <a:srgbClr val="545454"/>
                </a:solidFill>
                <a:latin typeface="Menlo" panose="020B0609030804020204" pitchFamily="49" charset="0"/>
              </a:rPr>
              <a:t>-disable-next-line no-console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dirty="0" err="1">
                <a:solidFill>
                  <a:srgbClr val="C792EA"/>
                </a:solidFill>
                <a:latin typeface="Menlo" panose="020B0609030804020204" pitchFamily="49" charset="0"/>
              </a:rPr>
              <a:t>const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F07178"/>
                </a:solidFill>
                <a:latin typeface="Menlo" panose="020B0609030804020204" pitchFamily="49" charset="0"/>
              </a:rPr>
              <a:t>entrypoints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F07178"/>
                </a:solidFill>
                <a:latin typeface="Menlo" panose="020B0609030804020204" pitchFamily="49" charset="0"/>
              </a:rPr>
              <a:t>publicPath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}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data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dirty="0" err="1">
                <a:solidFill>
                  <a:srgbClr val="C792EA"/>
                </a:solidFill>
                <a:latin typeface="Menlo" panose="020B0609030804020204" pitchFamily="49" charset="0"/>
              </a:rPr>
              <a:t>const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07178"/>
                </a:solidFill>
                <a:latin typeface="Menlo" panose="020B0609030804020204" pitchFamily="49" charset="0"/>
              </a:rPr>
              <a:t>assets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entrypoints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[bundle]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assets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i="1" dirty="0">
                <a:solidFill>
                  <a:srgbClr val="89DDFF"/>
                </a:solidFill>
                <a:latin typeface="Menlo" panose="020B0609030804020204" pitchFamily="49" charset="0"/>
              </a:rPr>
              <a:t>for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(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let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78C6C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&lt;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assets</a:t>
            </a:r>
            <a:r>
              <a:rPr lang="en-US" altLang="zh-CN" sz="1200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length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++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)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2"/>
            <a:r>
              <a:rPr lang="en-US" altLang="zh-CN" sz="1200" i="1" dirty="0">
                <a:solidFill>
                  <a:srgbClr val="89DDFF"/>
                </a:solidFill>
                <a:latin typeface="Menlo" panose="020B0609030804020204" pitchFamily="49" charset="0"/>
              </a:rPr>
              <a:t>await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82AAFF"/>
                </a:solidFill>
                <a:latin typeface="Menlo" panose="020B0609030804020204" pitchFamily="49" charset="0"/>
              </a:rPr>
              <a:t>runScript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publicPath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+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assets[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])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sz="1200" dirty="0">
                <a:solidFill>
                  <a:srgbClr val="82AAFF"/>
                </a:solidFill>
                <a:latin typeface="Menlo" panose="020B0609030804020204" pitchFamily="49" charset="0"/>
              </a:rPr>
              <a:t>then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()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=&gt;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3"/>
            <a:r>
              <a:rPr lang="en-US" altLang="zh-CN" sz="1200" i="1" dirty="0">
                <a:solidFill>
                  <a:srgbClr val="89DDFF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(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===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assets</a:t>
            </a:r>
            <a:r>
              <a:rPr lang="en-US" altLang="zh-CN" sz="1200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length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-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78C6C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)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3"/>
            <a:r>
              <a:rPr lang="en-US" altLang="zh-CN" sz="1200" dirty="0">
                <a:solidFill>
                  <a:srgbClr val="82AAFF"/>
                </a:solidFill>
                <a:latin typeface="Menlo" panose="020B0609030804020204" pitchFamily="49" charset="0"/>
              </a:rPr>
              <a:t>	resolve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()</a:t>
            </a:r>
          </a:p>
          <a:p>
            <a:pPr lvl="3"/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}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2"/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}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}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}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)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endParaRPr lang="en-US" altLang="zh-CN" sz="1200" b="0" dirty="0">
              <a:solidFill>
                <a:srgbClr val="EEFFF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10A6F2C-39B3-1E45-8F68-83514C24950A}"/>
              </a:ext>
            </a:extLst>
          </p:cNvPr>
          <p:cNvSpPr/>
          <p:nvPr/>
        </p:nvSpPr>
        <p:spPr>
          <a:xfrm>
            <a:off x="559633" y="1179918"/>
            <a:ext cx="1051809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当然，父项目中的单</a:t>
            </a:r>
            <a:r>
              <a:rPr lang="en-US" altLang="zh-CN" sz="20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runScript</a:t>
            </a:r>
            <a:r>
              <a:rPr lang="zh-CN" altLang="en-US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已经无法支持使用了，写个</a:t>
            </a:r>
            <a:r>
              <a:rPr lang="en-US" altLang="zh-CN" sz="20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getManifest</a:t>
            </a:r>
            <a:r>
              <a:rPr lang="zh-CN" altLang="en-US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方法，处理一下。</a:t>
            </a:r>
          </a:p>
          <a:p>
            <a:b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endParaRPr lang="zh-CN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1F47899-7FA8-E748-9610-F0DE4F907CB9}"/>
              </a:ext>
            </a:extLst>
          </p:cNvPr>
          <p:cNvSpPr/>
          <p:nvPr/>
        </p:nvSpPr>
        <p:spPr>
          <a:xfrm>
            <a:off x="431371" y="4252339"/>
            <a:ext cx="11402518" cy="961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我们首先</a:t>
            </a:r>
            <a:r>
              <a:rPr lang="en-US" altLang="zh-CN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ajax</a:t>
            </a:r>
            <a:r>
              <a:rPr lang="zh-CN" altLang="en-US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到 </a:t>
            </a:r>
            <a:r>
              <a:rPr lang="en-US" altLang="zh-CN" sz="20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manifest.json</a:t>
            </a:r>
            <a:r>
              <a:rPr lang="en-US" altLang="zh-CN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  <a:r>
              <a:rPr lang="zh-CN" altLang="en-US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文件，解构出里面的 </a:t>
            </a:r>
            <a:r>
              <a:rPr lang="en-US" altLang="zh-CN" sz="20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entrypoints</a:t>
            </a:r>
            <a:r>
              <a:rPr lang="en-US" altLang="zh-CN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  <a:r>
              <a:rPr lang="en-US" altLang="zh-CN" sz="20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publicPath</a:t>
            </a:r>
            <a:r>
              <a:rPr lang="zh-CN" altLang="en-US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字段，遍历出真实的</a:t>
            </a:r>
            <a:r>
              <a:rPr lang="en-US" altLang="zh-CN" sz="2000" dirty="0" err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js</a:t>
            </a:r>
            <a:r>
              <a:rPr lang="zh-CN" altLang="en-US" sz="2000" dirty="0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路径，然后按照顺序加载。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E05612F-A77A-A44F-88BD-7018D7FF6023}"/>
              </a:ext>
            </a:extLst>
          </p:cNvPr>
          <p:cNvSpPr/>
          <p:nvPr/>
        </p:nvSpPr>
        <p:spPr>
          <a:xfrm>
            <a:off x="431371" y="5205591"/>
            <a:ext cx="8472786" cy="138499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CN" sz="1200" dirty="0" err="1">
                <a:solidFill>
                  <a:srgbClr val="C792EA"/>
                </a:solidFill>
                <a:latin typeface="Menlo" panose="020B0609030804020204" pitchFamily="49" charset="0"/>
              </a:rPr>
              <a:t>async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()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=&gt;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let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singleVue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F78C6C"/>
                </a:solidFill>
                <a:latin typeface="Menlo" panose="020B0609030804020204" pitchFamily="49" charset="0"/>
              </a:rPr>
              <a:t>null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i="1" dirty="0">
                <a:solidFill>
                  <a:srgbClr val="89DDFF"/>
                </a:solidFill>
                <a:latin typeface="Menlo" panose="020B0609030804020204" pitchFamily="49" charset="0"/>
              </a:rPr>
              <a:t>await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82AAFF"/>
                </a:solidFill>
                <a:latin typeface="Menlo" panose="020B0609030804020204" pitchFamily="49" charset="0"/>
              </a:rPr>
              <a:t>getManifest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r>
              <a:rPr lang="en-US" altLang="zh-CN" sz="1200" dirty="0">
                <a:solidFill>
                  <a:srgbClr val="C3E88D"/>
                </a:solidFill>
                <a:latin typeface="Menlo" panose="020B0609030804020204" pitchFamily="49" charset="0"/>
              </a:rPr>
              <a:t>http://127.0.0.1:3000/</a:t>
            </a:r>
            <a:r>
              <a:rPr lang="en-US" altLang="zh-CN" sz="1200" dirty="0" err="1">
                <a:solidFill>
                  <a:srgbClr val="C3E88D"/>
                </a:solidFill>
                <a:latin typeface="Menlo" panose="020B0609030804020204" pitchFamily="49" charset="0"/>
              </a:rPr>
              <a:t>manifest.json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',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r>
              <a:rPr lang="en-US" altLang="zh-CN" sz="1200" dirty="0">
                <a:solidFill>
                  <a:srgbClr val="C3E88D"/>
                </a:solidFill>
                <a:latin typeface="Menlo" panose="020B0609030804020204" pitchFamily="49" charset="0"/>
              </a:rPr>
              <a:t>app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)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sz="1200" dirty="0">
                <a:solidFill>
                  <a:srgbClr val="82AAFF"/>
                </a:solidFill>
                <a:latin typeface="Menlo" panose="020B0609030804020204" pitchFamily="49" charset="0"/>
              </a:rPr>
              <a:t>then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()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=&gt;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	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singleVue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window</a:t>
            </a:r>
            <a:r>
              <a:rPr lang="en-US" altLang="zh-CN" sz="1200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singleVue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}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)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endParaRPr lang="en-US" altLang="zh-CN" sz="12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pPr lvl="1"/>
            <a:r>
              <a:rPr lang="en-US" altLang="zh-CN" sz="1200" i="1" dirty="0">
                <a:solidFill>
                  <a:srgbClr val="89DDFF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200" dirty="0" err="1">
                <a:solidFill>
                  <a:srgbClr val="EEFFFF"/>
                </a:solidFill>
                <a:latin typeface="Menlo" panose="020B0609030804020204" pitchFamily="49" charset="0"/>
              </a:rPr>
              <a:t>singleVue</a:t>
            </a:r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r>
              <a:rPr lang="en-US" altLang="zh-CN" sz="12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altLang="zh-CN" sz="1200" dirty="0">
                <a:solidFill>
                  <a:srgbClr val="89DDFF"/>
                </a:solidFill>
                <a:latin typeface="Menlo" panose="020B0609030804020204" pitchFamily="49" charset="0"/>
              </a:rPr>
              <a:t>},</a:t>
            </a:r>
            <a:endParaRPr lang="en-US" altLang="zh-CN" sz="1200" b="0" dirty="0">
              <a:solidFill>
                <a:srgbClr val="EEFFFF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0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第六步、添加另一个新项目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F07A28-70B6-AE4A-A6BD-BF07D76F4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-child 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引入 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ant UI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-child-two 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引入 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element</a:t>
            </a:r>
          </a:p>
          <a:p>
            <a:pPr marL="0" indent="0">
              <a:buNone/>
            </a:pP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同样可以使用多个不同的技术栈（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react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angular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等等）进行同步开发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0449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600" dirty="0"/>
              <a:t>Single spa</a:t>
            </a:r>
            <a:r>
              <a:rPr kumimoji="1" lang="zh-CN" altLang="en-US" sz="3600" dirty="0"/>
              <a:t> 优点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E8BC20-464B-BA44-B74D-5C33503264A6}"/>
              </a:ext>
            </a:extLst>
          </p:cNvPr>
          <p:cNvSpPr txBox="1"/>
          <p:nvPr/>
        </p:nvSpPr>
        <p:spPr>
          <a:xfrm>
            <a:off x="431371" y="1367636"/>
            <a:ext cx="11233248" cy="280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敏捷性 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 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独立开发和更快的部署周期：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开发团队可以选择自己的技术并及时更新技术栈。</a:t>
            </a: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一旦完成其中一项就可以部署，而不必等待所有事情完毕。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降低错误和回归问题的风险，相互之间的依赖性急剧下降。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更简单快捷的测试，每一个小的变化不必再触碰整个应用程序。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更快交付客户价值，有助于持续集成、持续部署以及持续交付。</a:t>
            </a:r>
          </a:p>
        </p:txBody>
      </p:sp>
    </p:spTree>
    <p:extLst>
      <p:ext uri="{BB962C8B-B14F-4D97-AF65-F5344CB8AC3E}">
        <p14:creationId xmlns:p14="http://schemas.microsoft.com/office/powerpoint/2010/main" val="16198965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600" dirty="0"/>
              <a:t>Single spa</a:t>
            </a:r>
            <a:r>
              <a:rPr kumimoji="1" lang="zh-CN" altLang="en-US" sz="3600" dirty="0"/>
              <a:t>可对哪些现有项目优化？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E8BC20-464B-BA44-B74D-5C33503264A6}"/>
              </a:ext>
            </a:extLst>
          </p:cNvPr>
          <p:cNvSpPr txBox="1"/>
          <p:nvPr/>
        </p:nvSpPr>
        <p:spPr>
          <a:xfrm>
            <a:off x="431371" y="1237548"/>
            <a:ext cx="11233248" cy="2601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运营平台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Pcw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圈主后台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后期各种管理平台或中台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7076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参考文章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F07A28-70B6-AE4A-A6BD-BF07D76F4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>
                <a:hlinkClick r:id="rId3"/>
              </a:rPr>
              <a:t>文档</a:t>
            </a:r>
            <a:endParaRPr lang="en-US" altLang="zh-CN" sz="2400" b="1" dirty="0">
              <a:hlinkClick r:id="rId4"/>
            </a:endParaRPr>
          </a:p>
          <a:p>
            <a:r>
              <a:rPr lang="zh-CN" altLang="en-US" sz="2400" b="1" dirty="0">
                <a:hlinkClick r:id="rId4"/>
              </a:rPr>
              <a:t>微前端 </a:t>
            </a:r>
            <a:r>
              <a:rPr lang="en-US" altLang="zh-CN" sz="2400" b="1" dirty="0">
                <a:hlinkClick r:id="rId4"/>
              </a:rPr>
              <a:t>single-spa</a:t>
            </a:r>
            <a:endParaRPr lang="en-US" altLang="zh-CN" sz="2400" b="1" dirty="0"/>
          </a:p>
          <a:p>
            <a:r>
              <a:rPr lang="zh-CN" altLang="en-US" sz="2400" b="1" dirty="0">
                <a:hlinkClick r:id="rId5"/>
              </a:rPr>
              <a:t>这可能是你见过最完善的微前端解决方案！</a:t>
            </a:r>
            <a:endParaRPr lang="zh-CN" altLang="en-US" sz="2400" b="1" dirty="0"/>
          </a:p>
          <a:p>
            <a:r>
              <a:rPr lang="en-US" altLang="zh-CN" sz="2400" b="1" dirty="0">
                <a:hlinkClick r:id="rId6"/>
              </a:rPr>
              <a:t>single-spa</a:t>
            </a:r>
            <a:r>
              <a:rPr lang="zh-CN" altLang="en-US" sz="2400" b="1" dirty="0">
                <a:hlinkClick r:id="rId6"/>
              </a:rPr>
              <a:t>微前端</a:t>
            </a:r>
            <a:endParaRPr lang="zh-CN" altLang="en-US" sz="2400" b="1" dirty="0"/>
          </a:p>
          <a:p>
            <a:r>
              <a:rPr lang="en-US" altLang="zh-CN" sz="2400" b="1" dirty="0">
                <a:hlinkClick r:id="rId7"/>
              </a:rPr>
              <a:t>Single-Spa + </a:t>
            </a:r>
            <a:r>
              <a:rPr lang="en-US" altLang="zh-CN" sz="2400" b="1" dirty="0" err="1">
                <a:hlinkClick r:id="rId7"/>
              </a:rPr>
              <a:t>Vue</a:t>
            </a:r>
            <a:r>
              <a:rPr lang="en-US" altLang="zh-CN" sz="2400" b="1" dirty="0">
                <a:hlinkClick r:id="rId7"/>
              </a:rPr>
              <a:t> </a:t>
            </a:r>
            <a:r>
              <a:rPr lang="en-US" altLang="zh-CN" sz="2400" b="1" dirty="0" err="1">
                <a:hlinkClick r:id="rId7"/>
              </a:rPr>
              <a:t>Cli</a:t>
            </a:r>
            <a:r>
              <a:rPr lang="en-US" altLang="zh-CN" sz="2400" b="1" dirty="0">
                <a:hlinkClick r:id="rId7"/>
              </a:rPr>
              <a:t> </a:t>
            </a:r>
            <a:r>
              <a:rPr lang="zh-CN" altLang="en-US" sz="2400" b="1" dirty="0">
                <a:hlinkClick r:id="rId7"/>
              </a:rPr>
              <a:t>微前端落地指南 </a:t>
            </a:r>
            <a:r>
              <a:rPr lang="en-US" altLang="zh-CN" sz="2400" b="1" dirty="0">
                <a:hlinkClick r:id="rId7"/>
              </a:rPr>
              <a:t>(</a:t>
            </a:r>
            <a:r>
              <a:rPr lang="zh-CN" altLang="en-US" sz="2400" b="1" dirty="0">
                <a:hlinkClick r:id="rId7"/>
              </a:rPr>
              <a:t>项目隔离远程加载，自动引入</a:t>
            </a:r>
            <a:r>
              <a:rPr lang="en-US" altLang="zh-CN" sz="2400" b="1" dirty="0">
                <a:hlinkClick r:id="rId7"/>
              </a:rPr>
              <a:t>)</a:t>
            </a:r>
            <a:endParaRPr lang="en-US" altLang="zh-CN" sz="2400" b="1" dirty="0"/>
          </a:p>
          <a:p>
            <a:pPr marL="0" indent="0">
              <a:buNone/>
            </a:pPr>
            <a:br>
              <a:rPr lang="zh-CN" altLang="en-US" sz="1800" b="1" dirty="0"/>
            </a:br>
            <a:endParaRPr lang="en-US" altLang="zh-CN" sz="1800" b="1" dirty="0">
              <a:hlinkClick r:id="rId5"/>
            </a:endParaRPr>
          </a:p>
        </p:txBody>
      </p:sp>
    </p:spTree>
    <p:extLst>
      <p:ext uri="{BB962C8B-B14F-4D97-AF65-F5344CB8AC3E}">
        <p14:creationId xmlns:p14="http://schemas.microsoft.com/office/powerpoint/2010/main" val="53703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078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37B90C-34BA-8344-B916-66842D867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1" y="1189223"/>
            <a:ext cx="11233248" cy="5088565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/>
              <a:t>在前端，往往由一个前端团队创建并维护一个 </a:t>
            </a:r>
            <a:r>
              <a:rPr lang="en-US" altLang="zh-CN" sz="2400" dirty="0"/>
              <a:t>Web </a:t>
            </a:r>
            <a:r>
              <a:rPr lang="zh-CN" altLang="en-US" sz="2400" dirty="0"/>
              <a:t>应用程序，使用 </a:t>
            </a:r>
            <a:r>
              <a:rPr lang="en-US" altLang="zh-CN" sz="2400" dirty="0"/>
              <a:t>REST API </a:t>
            </a:r>
            <a:r>
              <a:rPr lang="zh-CN" altLang="en-US" sz="2400" dirty="0"/>
              <a:t>从后端服务获取数据。这种方式如果做得好的话，它能够提供优秀的用户体验。但主要的缺点是单页面应用（</a:t>
            </a:r>
            <a:r>
              <a:rPr lang="en-US" altLang="zh-CN" sz="2400" dirty="0"/>
              <a:t>SPA</a:t>
            </a:r>
            <a:r>
              <a:rPr lang="zh-CN" altLang="en-US" sz="2400" dirty="0"/>
              <a:t>）不能很好地扩展和部署。中后台应用由于其应用生命周期长 </a:t>
            </a:r>
            <a:r>
              <a:rPr lang="en-US" altLang="zh-CN" sz="2400" dirty="0"/>
              <a:t>(</a:t>
            </a:r>
            <a:r>
              <a:rPr lang="zh-CN" altLang="en-US" sz="2400" dirty="0"/>
              <a:t>动辄 </a:t>
            </a:r>
            <a:r>
              <a:rPr lang="en-US" altLang="zh-CN" sz="2400" dirty="0"/>
              <a:t>3+ </a:t>
            </a:r>
            <a:r>
              <a:rPr lang="zh-CN" altLang="en-US" sz="2400" dirty="0"/>
              <a:t>年</a:t>
            </a:r>
            <a:r>
              <a:rPr lang="en-US" altLang="zh-CN" sz="2400" dirty="0"/>
              <a:t>) </a:t>
            </a:r>
            <a:r>
              <a:rPr lang="zh-CN" altLang="en-US" sz="2400" dirty="0"/>
              <a:t>，由于参与的人员、团队的增多、变迁，等特点从一个普通应用演变成一个巨石应用 </a:t>
            </a:r>
            <a:r>
              <a:rPr lang="en-US" altLang="zh-CN" sz="2400" dirty="0"/>
              <a:t>( Frontend Monolith ) </a:t>
            </a:r>
            <a:r>
              <a:rPr lang="zh-CN" altLang="en-US" sz="2400" dirty="0"/>
              <a:t>后，随之而来的应用不可维护的问题。这类问题在企业级 </a:t>
            </a:r>
            <a:r>
              <a:rPr lang="en-US" altLang="zh-CN" sz="2400" dirty="0"/>
              <a:t>Web </a:t>
            </a:r>
            <a:r>
              <a:rPr lang="zh-CN" altLang="en-US" sz="2400" dirty="0"/>
              <a:t>应用中尤其常见。</a:t>
            </a:r>
            <a:endParaRPr lang="en-US" altLang="zh-CN" sz="2400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/>
              <a:t>在一个大公司里，单前端团队可能成为一个发展瓶颈。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3600" dirty="0"/>
              <a:t>背景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0553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37B90C-34BA-8344-B916-66842D867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2" y="1189224"/>
            <a:ext cx="5811774" cy="4864736"/>
          </a:xfrm>
        </p:spPr>
        <p:txBody>
          <a:bodyPr>
            <a:normAutofit/>
          </a:bodyPr>
          <a:lstStyle/>
          <a:p>
            <a:pPr marL="0" indent="0" fontAlgn="b">
              <a:lnSpc>
                <a:spcPct val="150000"/>
              </a:lnSpc>
              <a:buNone/>
            </a:pPr>
            <a:r>
              <a:rPr lang="zh-CN" altLang="en-US" sz="2400" dirty="0"/>
              <a:t>首先，必须先了解什么是微前端架构。</a:t>
            </a:r>
            <a:endParaRPr lang="en-US" altLang="zh-CN" sz="2400" dirty="0"/>
          </a:p>
          <a:p>
            <a:pPr marL="0" indent="0" fontAlgn="b">
              <a:lnSpc>
                <a:spcPct val="150000"/>
              </a:lnSpc>
              <a:buNone/>
            </a:pPr>
            <a:r>
              <a:rPr lang="zh-CN" altLang="en-US" sz="2400" dirty="0"/>
              <a:t>微前端架构是一种类似于微服务的架构，它将微服务的理念应用于浏览器端，即将 </a:t>
            </a:r>
            <a:r>
              <a:rPr lang="en-US" altLang="zh-CN" sz="2400" dirty="0"/>
              <a:t>Web </a:t>
            </a:r>
            <a:r>
              <a:rPr lang="zh-CN" altLang="en-US" sz="2400" dirty="0"/>
              <a:t>应用由单一的单体应用转变为多个小型前端应用聚合为一的应用。</a:t>
            </a:r>
            <a:endParaRPr lang="en-US" altLang="zh-CN" sz="2400" dirty="0"/>
          </a:p>
          <a:p>
            <a:pPr marL="0" indent="0" fontAlgn="b">
              <a:lnSpc>
                <a:spcPct val="150000"/>
              </a:lnSpc>
              <a:buNone/>
            </a:pPr>
            <a:endParaRPr lang="zh-CN" altLang="en-US" sz="2667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274639"/>
            <a:ext cx="11233248" cy="658084"/>
          </a:xfrm>
        </p:spPr>
        <p:txBody>
          <a:bodyPr/>
          <a:lstStyle/>
          <a:p>
            <a:r>
              <a:rPr kumimoji="1" lang="zh-CN" altLang="en-US" sz="3600" dirty="0"/>
              <a:t>什么是</a:t>
            </a:r>
            <a:r>
              <a:rPr lang="zh-CN" altLang="en-US" sz="3600" dirty="0"/>
              <a:t>微前端架构</a:t>
            </a:r>
            <a:r>
              <a:rPr kumimoji="1" lang="zh-CN" altLang="en-US" sz="3600" dirty="0"/>
              <a:t>？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3DDC561-F903-4944-8262-7F57FC9A3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633" y="1189224"/>
            <a:ext cx="5835367" cy="520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950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278C91D-D6F2-3941-8F3D-EAC590483A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348" y="4428219"/>
            <a:ext cx="5108576" cy="2429781"/>
          </a:xfr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600" dirty="0"/>
              <a:t>Single spa</a:t>
            </a:r>
            <a:r>
              <a:rPr kumimoji="1" lang="zh-CN" altLang="en-US" sz="3600" dirty="0"/>
              <a:t>什么？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E8BC20-464B-BA44-B74D-5C33503264A6}"/>
              </a:ext>
            </a:extLst>
          </p:cNvPr>
          <p:cNvSpPr txBox="1"/>
          <p:nvPr/>
        </p:nvSpPr>
        <p:spPr>
          <a:xfrm>
            <a:off x="431371" y="1048362"/>
            <a:ext cx="11233248" cy="4198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single spa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是一个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库，允许许多小应用程序在一个页面应用程序中共存。这个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hlinkClick r:id="rId4"/>
              </a:rPr>
              <a:t>https://single-spa.surge.sh/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网站是一个演示应用程序，展示了什么单一应用。</a:t>
            </a:r>
            <a:b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spa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的理念是让独立的、独立的应用程序组成一个完整的页面。单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spa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并没有长期依赖于单个框架和每个特性，而是帮助您在开发新框架时采用它们。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简单来说就是一个万能的粘合剂，使用这个库可以让你的应用可以使用多个不同的技术栈（</a:t>
            </a:r>
            <a:r>
              <a:rPr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vue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react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angular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等等）进行同步开发，最后使用一个公用的路由即可实现完美切换。</a:t>
            </a:r>
            <a:b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当然了，也可以使用一样的技术栈，分不同的团队进行开发，只需要最后使用这个库将其整合在一起，设置不用的路由名称即可。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2465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F24B0FF8-B877-474A-9C91-03EBE0E47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5008" y="1502628"/>
            <a:ext cx="3175000" cy="3733800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37B90C-34BA-8344-B916-66842D867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1" y="1240633"/>
            <a:ext cx="11233248" cy="5088565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/>
              <a:t>创建项目</a:t>
            </a:r>
            <a:r>
              <a:rPr lang="en-US" altLang="zh-CN" b="1" dirty="0"/>
              <a:t>parent</a:t>
            </a:r>
            <a:r>
              <a:rPr lang="zh-CN" altLang="en-US" b="1" dirty="0"/>
              <a:t> 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zh-CN" altLang="en-US" dirty="0"/>
              <a:t>修改</a:t>
            </a:r>
            <a:r>
              <a:rPr lang="en-US" altLang="zh-CN" dirty="0" err="1"/>
              <a:t>app.vue</a:t>
            </a:r>
            <a:r>
              <a:rPr lang="en-US" altLang="zh-CN" dirty="0"/>
              <a:t> </a:t>
            </a:r>
            <a:r>
              <a:rPr lang="zh-CN" altLang="en-US" dirty="0"/>
              <a:t>文件 添加 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&lt;div </a:t>
            </a:r>
            <a:r>
              <a:rPr lang="en-US" altLang="zh-CN" i="1" dirty="0"/>
              <a:t>id</a:t>
            </a:r>
            <a:r>
              <a:rPr lang="en-US" altLang="zh-CN" dirty="0"/>
              <a:t>=“</a:t>
            </a:r>
            <a:r>
              <a:rPr lang="en-US" altLang="zh-CN" dirty="0" err="1"/>
              <a:t>vue</a:t>
            </a:r>
            <a:r>
              <a:rPr lang="en-US" altLang="zh-CN" dirty="0"/>
              <a:t>”&gt;&lt;/div&gt;</a:t>
            </a:r>
            <a:r>
              <a:rPr lang="zh-CN" altLang="en-US" dirty="0"/>
              <a:t>  容器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 err="1"/>
              <a:t>npm</a:t>
            </a:r>
            <a:r>
              <a:rPr lang="en-US" altLang="zh-CN" dirty="0"/>
              <a:t> install single-spa --save –d</a:t>
            </a:r>
            <a:endParaRPr lang="en-US" altLang="zh-CN" b="1" dirty="0"/>
          </a:p>
          <a:p>
            <a:r>
              <a:rPr lang="en-US" altLang="zh-CN" dirty="0" err="1"/>
              <a:t>Main.js</a:t>
            </a:r>
            <a:r>
              <a:rPr lang="en-US" altLang="zh-CN" dirty="0"/>
              <a:t> </a:t>
            </a:r>
            <a:r>
              <a:rPr lang="zh-CN" altLang="en-US" dirty="0"/>
              <a:t>引入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b="1" dirty="0"/>
              <a:t> </a:t>
            </a:r>
            <a:r>
              <a:rPr lang="en-US" altLang="zh-CN" i="1" dirty="0"/>
              <a:t>import</a:t>
            </a:r>
            <a:r>
              <a:rPr lang="en-US" altLang="zh-CN" dirty="0"/>
              <a:t> './single-spa-</a:t>
            </a:r>
            <a:r>
              <a:rPr lang="en-US" altLang="zh-CN" dirty="0" err="1"/>
              <a:t>config.js</a:t>
            </a:r>
            <a:r>
              <a:rPr lang="en-US" altLang="zh-CN" dirty="0"/>
              <a:t>’</a:t>
            </a:r>
            <a:endParaRPr lang="en-US" altLang="zh-CN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b="1" dirty="0"/>
              <a:t>2.</a:t>
            </a:r>
            <a:r>
              <a:rPr lang="zh-CN" altLang="en-US" b="1" dirty="0"/>
              <a:t> 创建子项目</a:t>
            </a:r>
            <a:r>
              <a:rPr lang="en-US" altLang="zh-CN" b="1" dirty="0" err="1"/>
              <a:t>vue</a:t>
            </a:r>
            <a:r>
              <a:rPr lang="en-US" altLang="zh-CN" b="1" dirty="0"/>
              <a:t>-child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 err="1"/>
              <a:t>npm</a:t>
            </a:r>
            <a:r>
              <a:rPr lang="en-US" altLang="zh-CN" dirty="0"/>
              <a:t> install single-spa-</a:t>
            </a:r>
            <a:r>
              <a:rPr lang="en-US" altLang="zh-CN" dirty="0" err="1"/>
              <a:t>vue</a:t>
            </a:r>
            <a:r>
              <a:rPr lang="en-US" altLang="zh-CN" dirty="0"/>
              <a:t> --save -d</a:t>
            </a:r>
            <a:endParaRPr lang="en-US" altLang="zh-CN" b="1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第一步、新建项目</a:t>
            </a:r>
          </a:p>
        </p:txBody>
      </p:sp>
    </p:spTree>
    <p:extLst>
      <p:ext uri="{BB962C8B-B14F-4D97-AF65-F5344CB8AC3E}">
        <p14:creationId xmlns:p14="http://schemas.microsoft.com/office/powerpoint/2010/main" val="203808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第二步、</a:t>
            </a:r>
            <a:r>
              <a:rPr lang="en-US" altLang="zh-CN" dirty="0"/>
              <a:t> </a:t>
            </a:r>
            <a:r>
              <a:rPr lang="zh-CN" altLang="en-US" dirty="0"/>
              <a:t>父组件</a:t>
            </a:r>
            <a:r>
              <a:rPr lang="en-US" altLang="zh-CN" dirty="0"/>
              <a:t>single-spa-config</a:t>
            </a:r>
            <a:r>
              <a:rPr lang="zh-CN" altLang="en-US" dirty="0"/>
              <a:t> 文件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C310D05-7DCF-9B48-A8E2-5E297E1914F2}"/>
              </a:ext>
            </a:extLst>
          </p:cNvPr>
          <p:cNvSpPr txBox="1"/>
          <p:nvPr/>
        </p:nvSpPr>
        <p:spPr>
          <a:xfrm>
            <a:off x="332984" y="1096123"/>
            <a:ext cx="11331635" cy="32596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singleSpa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主要的</a:t>
            </a:r>
            <a:r>
              <a:rPr kumimoji="1"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registerApplication</a:t>
            </a:r>
            <a:endParaRPr lang="en-US" altLang="zh-CN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定义：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registerApplication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is the most important </a:t>
            </a:r>
            <a:r>
              <a:rPr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your root config will use. Use this function to register any application within single-spa.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---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注册子项目的方法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buFont typeface="+mj-lt"/>
              <a:buAutoNum type="alphaLcPeriod"/>
            </a:pPr>
            <a:r>
              <a:rPr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appName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子项目名称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buFont typeface="+mj-lt"/>
              <a:buAutoNum type="alphaLcPeriod"/>
            </a:pPr>
            <a:r>
              <a:rPr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applicationOrLoadingFn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子项目注册函数，用户需要返回 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single-spa 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的生命周期对象。后面我们会介绍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single-spa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的生命周期机制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buFont typeface="+mj-lt"/>
              <a:buAutoNum type="alphaLcPeriod"/>
            </a:pPr>
            <a:r>
              <a:rPr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activityFn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回调函数入参 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location 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对象，可以写自定义匹配路由加载规则。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singleSpa.start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：启动函数</a:t>
            </a:r>
            <a:endParaRPr lang="en-US" altLang="zh-CN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8048878-F67F-9641-A31A-77DA9B228CA3}"/>
              </a:ext>
            </a:extLst>
          </p:cNvPr>
          <p:cNvSpPr/>
          <p:nvPr/>
        </p:nvSpPr>
        <p:spPr>
          <a:xfrm>
            <a:off x="431371" y="4519198"/>
            <a:ext cx="8818535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rgbClr val="EEFFFF"/>
                </a:solidFill>
                <a:latin typeface="Menlo" panose="020B0609030804020204" pitchFamily="49" charset="0"/>
              </a:rPr>
              <a:t>singleSpa</a:t>
            </a:r>
            <a:r>
              <a:rPr lang="en-US" altLang="zh-CN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dirty="0" err="1">
                <a:solidFill>
                  <a:srgbClr val="82AAFF"/>
                </a:solidFill>
                <a:latin typeface="Menlo" panose="020B0609030804020204" pitchFamily="49" charset="0"/>
              </a:rPr>
              <a:t>registerApplication</a:t>
            </a:r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r>
              <a:rPr lang="en-US" altLang="zh-CN" dirty="0" err="1">
                <a:solidFill>
                  <a:srgbClr val="C3E88D"/>
                </a:solidFill>
                <a:latin typeface="Menlo" panose="020B0609030804020204" pitchFamily="49" charset="0"/>
              </a:rPr>
              <a:t>appName</a:t>
            </a:r>
            <a:r>
              <a:rPr lang="en-US" altLang="zh-CN" dirty="0">
                <a:solidFill>
                  <a:srgbClr val="89DDFF"/>
                </a:solidFill>
                <a:latin typeface="Menlo" panose="020B0609030804020204" pitchFamily="49" charset="0"/>
              </a:rPr>
              <a:t>’,</a:t>
            </a:r>
          </a:p>
          <a:p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89DDFF"/>
                </a:solidFill>
                <a:latin typeface="Menlo" panose="020B0609030804020204" pitchFamily="49" charset="0"/>
              </a:rPr>
              <a:t>()</a:t>
            </a:r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C792EA"/>
                </a:solidFill>
                <a:latin typeface="Menlo" panose="020B0609030804020204" pitchFamily="49" charset="0"/>
              </a:rPr>
              <a:t>=&gt;</a:t>
            </a:r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EEFFFF"/>
                </a:solidFill>
                <a:latin typeface="Menlo" panose="020B0609030804020204" pitchFamily="49" charset="0"/>
              </a:rPr>
              <a:t>System</a:t>
            </a:r>
            <a:r>
              <a:rPr lang="en-US" altLang="zh-CN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dirty="0" err="1">
                <a:solidFill>
                  <a:srgbClr val="82AAFF"/>
                </a:solidFill>
                <a:latin typeface="Menlo" panose="020B0609030804020204" pitchFamily="49" charset="0"/>
              </a:rPr>
              <a:t>import</a:t>
            </a:r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r>
              <a:rPr lang="en-US" altLang="zh-CN" dirty="0" err="1">
                <a:solidFill>
                  <a:srgbClr val="C3E88D"/>
                </a:solidFill>
                <a:latin typeface="Menlo" panose="020B0609030804020204" pitchFamily="49" charset="0"/>
              </a:rPr>
              <a:t>appName</a:t>
            </a:r>
            <a:r>
              <a:rPr lang="en-US" altLang="zh-CN" dirty="0">
                <a:solidFill>
                  <a:srgbClr val="89DDFF"/>
                </a:solidFill>
                <a:latin typeface="Menlo" panose="020B0609030804020204" pitchFamily="49" charset="0"/>
              </a:rPr>
              <a:t>’</a:t>
            </a:r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)</a:t>
            </a:r>
            <a:r>
              <a:rPr lang="en-US" altLang="zh-CN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altLang="zh-CN" dirty="0">
                <a:solidFill>
                  <a:srgbClr val="FF5370"/>
                </a:solidFill>
                <a:latin typeface="Menlo" panose="020B0609030804020204" pitchFamily="49" charset="0"/>
              </a:rPr>
              <a:t>location</a:t>
            </a:r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C792EA"/>
                </a:solidFill>
                <a:latin typeface="Menlo" panose="020B0609030804020204" pitchFamily="49" charset="0"/>
              </a:rPr>
              <a:t>=&gt;</a:t>
            </a:r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EEFFFF"/>
                </a:solidFill>
                <a:latin typeface="Menlo" panose="020B0609030804020204" pitchFamily="49" charset="0"/>
              </a:rPr>
              <a:t>location</a:t>
            </a:r>
            <a:r>
              <a:rPr lang="en-US" altLang="zh-CN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dirty="0" err="1">
                <a:solidFill>
                  <a:srgbClr val="EEFFFF"/>
                </a:solidFill>
                <a:latin typeface="Menlo" panose="020B0609030804020204" pitchFamily="49" charset="0"/>
              </a:rPr>
              <a:t>pathname</a:t>
            </a:r>
            <a:r>
              <a:rPr lang="en-US" altLang="zh-CN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dirty="0" err="1">
                <a:solidFill>
                  <a:srgbClr val="82AAFF"/>
                </a:solidFill>
                <a:latin typeface="Menlo" panose="020B0609030804020204" pitchFamily="49" charset="0"/>
              </a:rPr>
              <a:t>startsWith</a:t>
            </a:r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r>
              <a:rPr lang="en-US" altLang="zh-CN" dirty="0" err="1">
                <a:solidFill>
                  <a:srgbClr val="C3E88D"/>
                </a:solidFill>
                <a:latin typeface="Menlo" panose="020B0609030804020204" pitchFamily="49" charset="0"/>
              </a:rPr>
              <a:t>appName</a:t>
            </a:r>
            <a:r>
              <a:rPr lang="en-US" altLang="zh-CN" dirty="0">
                <a:solidFill>
                  <a:srgbClr val="89DDFF"/>
                </a:solidFill>
                <a:latin typeface="Menlo" panose="020B0609030804020204" pitchFamily="49" charset="0"/>
              </a:rPr>
              <a:t>’</a:t>
            </a:r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en-US" altLang="zh-CN" dirty="0">
                <a:solidFill>
                  <a:srgbClr val="EEFFFF"/>
                </a:solidFill>
                <a:latin typeface="Menlo" panose="020B0609030804020204" pitchFamily="49" charset="0"/>
              </a:rPr>
            </a:br>
            <a:endParaRPr lang="en-US" altLang="zh-CN" b="0" dirty="0">
              <a:solidFill>
                <a:srgbClr val="EEFFFF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115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第三步、注册子组件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3543F9E-87C3-8C44-A8FE-1D67A14D4AEA}"/>
              </a:ext>
            </a:extLst>
          </p:cNvPr>
          <p:cNvSpPr/>
          <p:nvPr/>
        </p:nvSpPr>
        <p:spPr>
          <a:xfrm>
            <a:off x="431371" y="1112605"/>
            <a:ext cx="10393179" cy="526297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CN" sz="1400" i="1" dirty="0">
                <a:solidFill>
                  <a:srgbClr val="89DDFF"/>
                </a:solidFill>
                <a:latin typeface="Menlo" panose="020B0609030804020204" pitchFamily="49" charset="0"/>
              </a:rPr>
              <a:t>import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Vue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i="1" dirty="0">
                <a:solidFill>
                  <a:srgbClr val="89DDFF"/>
                </a:solidFill>
                <a:latin typeface="Menlo" panose="020B0609030804020204" pitchFamily="49" charset="0"/>
              </a:rPr>
              <a:t>from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r>
              <a:rPr lang="en-US" altLang="zh-CN" sz="1400" dirty="0" err="1">
                <a:solidFill>
                  <a:srgbClr val="C3E88D"/>
                </a:solidFill>
                <a:latin typeface="Menlo" panose="020B0609030804020204" pitchFamily="49" charset="0"/>
              </a:rPr>
              <a:t>vue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i="1" dirty="0">
                <a:solidFill>
                  <a:srgbClr val="89DDFF"/>
                </a:solidFill>
                <a:latin typeface="Menlo" panose="020B0609030804020204" pitchFamily="49" charset="0"/>
              </a:rPr>
              <a:t>import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App </a:t>
            </a:r>
            <a:r>
              <a:rPr lang="en-US" altLang="zh-CN" sz="1400" i="1" dirty="0">
                <a:solidFill>
                  <a:srgbClr val="89DDFF"/>
                </a:solidFill>
                <a:latin typeface="Menlo" panose="020B0609030804020204" pitchFamily="49" charset="0"/>
              </a:rPr>
              <a:t>from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r>
              <a:rPr lang="en-US" altLang="zh-CN" sz="1400" dirty="0">
                <a:solidFill>
                  <a:srgbClr val="C3E88D"/>
                </a:solidFill>
                <a:latin typeface="Menlo" panose="020B0609030804020204" pitchFamily="49" charset="0"/>
              </a:rPr>
              <a:t>./</a:t>
            </a:r>
            <a:r>
              <a:rPr lang="en-US" altLang="zh-CN" sz="1400" dirty="0" err="1">
                <a:solidFill>
                  <a:srgbClr val="C3E88D"/>
                </a:solidFill>
                <a:latin typeface="Menlo" panose="020B0609030804020204" pitchFamily="49" charset="0"/>
              </a:rPr>
              <a:t>App.vue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'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i="1" dirty="0">
                <a:solidFill>
                  <a:srgbClr val="89DDFF"/>
                </a:solidFill>
                <a:latin typeface="Menlo" panose="020B0609030804020204" pitchFamily="49" charset="0"/>
              </a:rPr>
              <a:t>import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singleSpaVue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i="1" dirty="0">
                <a:solidFill>
                  <a:srgbClr val="89DDFF"/>
                </a:solidFill>
                <a:latin typeface="Menlo" panose="020B0609030804020204" pitchFamily="49" charset="0"/>
              </a:rPr>
              <a:t>from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C3E88D"/>
                </a:solidFill>
                <a:latin typeface="Menlo" panose="020B0609030804020204" pitchFamily="49" charset="0"/>
              </a:rPr>
              <a:t>single-spa-</a:t>
            </a:r>
            <a:r>
              <a:rPr lang="en-US" altLang="zh-CN" sz="1400" dirty="0" err="1">
                <a:solidFill>
                  <a:srgbClr val="C3E88D"/>
                </a:solidFill>
                <a:latin typeface="Menlo" panose="020B0609030804020204" pitchFamily="49" charset="0"/>
              </a:rPr>
              <a:t>vue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"</a:t>
            </a:r>
            <a:b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</a:br>
            <a:b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</a:br>
            <a:r>
              <a:rPr lang="en-US" altLang="zh-CN" sz="1400" dirty="0" err="1">
                <a:solidFill>
                  <a:srgbClr val="C792EA"/>
                </a:solidFill>
                <a:latin typeface="Menlo" panose="020B0609030804020204" pitchFamily="49" charset="0"/>
              </a:rPr>
              <a:t>const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F07178"/>
                </a:solidFill>
                <a:latin typeface="Menlo" panose="020B0609030804020204" pitchFamily="49" charset="0"/>
              </a:rPr>
              <a:t>vueOptions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el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C3E88D"/>
                </a:solidFill>
                <a:latin typeface="Menlo" panose="020B0609030804020204" pitchFamily="49" charset="0"/>
              </a:rPr>
              <a:t>#</a:t>
            </a:r>
            <a:r>
              <a:rPr lang="en-US" altLang="zh-CN" sz="1400" dirty="0" err="1">
                <a:solidFill>
                  <a:srgbClr val="C3E88D"/>
                </a:solidFill>
                <a:latin typeface="Menlo" panose="020B0609030804020204" pitchFamily="49" charset="0"/>
              </a:rPr>
              <a:t>vue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",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82AAFF"/>
                </a:solidFill>
                <a:latin typeface="Menlo" panose="020B0609030804020204" pitchFamily="49" charset="0"/>
              </a:rPr>
              <a:t>render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FF5370"/>
                </a:solidFill>
                <a:latin typeface="Menlo" panose="020B0609030804020204" pitchFamily="49" charset="0"/>
              </a:rPr>
              <a:t>h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C792EA"/>
                </a:solidFill>
                <a:latin typeface="Menlo" panose="020B0609030804020204" pitchFamily="49" charset="0"/>
              </a:rPr>
              <a:t>=&gt;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82AAFF"/>
                </a:solidFill>
                <a:latin typeface="Menlo" panose="020B0609030804020204" pitchFamily="49" charset="0"/>
              </a:rPr>
              <a:t>h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(App)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}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i="1" dirty="0">
                <a:solidFill>
                  <a:srgbClr val="545454"/>
                </a:solidFill>
                <a:latin typeface="Menlo" panose="020B0609030804020204" pitchFamily="49" charset="0"/>
              </a:rPr>
              <a:t>// new </a:t>
            </a:r>
            <a:r>
              <a:rPr lang="en-US" altLang="zh-CN" sz="1400" i="1" dirty="0" err="1">
                <a:solidFill>
                  <a:srgbClr val="545454"/>
                </a:solidFill>
                <a:latin typeface="Menlo" panose="020B0609030804020204" pitchFamily="49" charset="0"/>
              </a:rPr>
              <a:t>Vue</a:t>
            </a:r>
            <a:r>
              <a:rPr lang="en-US" altLang="zh-CN" sz="1400" i="1" dirty="0">
                <a:solidFill>
                  <a:srgbClr val="545454"/>
                </a:solidFill>
                <a:latin typeface="Menlo" panose="020B0609030804020204" pitchFamily="49" charset="0"/>
              </a:rPr>
              <a:t>().$mount('#app')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br>
              <a:rPr lang="zh-CN" altLang="en-US" sz="1400" dirty="0">
                <a:solidFill>
                  <a:srgbClr val="EEFFFF"/>
                </a:solidFill>
                <a:latin typeface="Menlo" panose="020B0609030804020204" pitchFamily="49" charset="0"/>
              </a:rPr>
            </a:br>
            <a:r>
              <a:rPr lang="en-US" altLang="zh-CN" sz="1400" i="1" dirty="0">
                <a:solidFill>
                  <a:srgbClr val="545454"/>
                </a:solidFill>
                <a:latin typeface="Menlo" panose="020B0609030804020204" pitchFamily="49" charset="0"/>
              </a:rPr>
              <a:t>// </a:t>
            </a:r>
            <a:r>
              <a:rPr lang="en-US" altLang="zh-CN" sz="1400" i="1" dirty="0" err="1">
                <a:solidFill>
                  <a:srgbClr val="545454"/>
                </a:solidFill>
                <a:latin typeface="Menlo" panose="020B0609030804020204" pitchFamily="49" charset="0"/>
              </a:rPr>
              <a:t>singleSpaVue</a:t>
            </a:r>
            <a:r>
              <a:rPr lang="zh-CN" altLang="en-US" sz="1400" i="1" dirty="0">
                <a:solidFill>
                  <a:srgbClr val="545454"/>
                </a:solidFill>
                <a:latin typeface="Menlo" panose="020B0609030804020204" pitchFamily="49" charset="0"/>
              </a:rPr>
              <a:t>包装一个</a:t>
            </a:r>
            <a:r>
              <a:rPr lang="en-US" altLang="zh-CN" sz="1400" i="1" dirty="0" err="1">
                <a:solidFill>
                  <a:srgbClr val="545454"/>
                </a:solidFill>
                <a:latin typeface="Menlo" panose="020B0609030804020204" pitchFamily="49" charset="0"/>
              </a:rPr>
              <a:t>vue</a:t>
            </a:r>
            <a:r>
              <a:rPr lang="zh-CN" altLang="en-US" sz="1400" i="1" dirty="0">
                <a:solidFill>
                  <a:srgbClr val="545454"/>
                </a:solidFill>
                <a:latin typeface="Menlo" panose="020B0609030804020204" pitchFamily="49" charset="0"/>
              </a:rPr>
              <a:t>微前端服务对象</a:t>
            </a:r>
            <a:endParaRPr lang="zh-CN" altLang="en-US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 err="1">
                <a:solidFill>
                  <a:srgbClr val="C792EA"/>
                </a:solidFill>
                <a:latin typeface="Menlo" panose="020B0609030804020204" pitchFamily="49" charset="0"/>
              </a:rPr>
              <a:t>const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F07178"/>
                </a:solidFill>
                <a:latin typeface="Menlo" panose="020B0609030804020204" pitchFamily="49" charset="0"/>
              </a:rPr>
              <a:t>vueLifecycles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82AAFF"/>
                </a:solidFill>
                <a:latin typeface="Menlo" panose="020B0609030804020204" pitchFamily="49" charset="0"/>
              </a:rPr>
              <a:t>singleSpaVue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{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Vue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,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appOptions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: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vueOptions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}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)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b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</a:br>
            <a:r>
              <a:rPr lang="en-US" altLang="zh-CN" sz="1400" i="1" dirty="0">
                <a:solidFill>
                  <a:srgbClr val="545454"/>
                </a:solidFill>
                <a:latin typeface="Menlo" panose="020B0609030804020204" pitchFamily="49" charset="0"/>
              </a:rPr>
              <a:t>// </a:t>
            </a:r>
            <a:r>
              <a:rPr lang="zh-CN" altLang="en-US" sz="1400" i="1" dirty="0">
                <a:solidFill>
                  <a:srgbClr val="545454"/>
                </a:solidFill>
                <a:latin typeface="Menlo" panose="020B0609030804020204" pitchFamily="49" charset="0"/>
              </a:rPr>
              <a:t>导出生命周期对象</a:t>
            </a:r>
            <a:endParaRPr lang="zh-CN" altLang="en-US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i="1" dirty="0">
                <a:solidFill>
                  <a:srgbClr val="89DDFF"/>
                </a:solidFill>
                <a:latin typeface="Menlo" panose="020B0609030804020204" pitchFamily="49" charset="0"/>
              </a:rPr>
              <a:t>export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C792EA"/>
                </a:solidFill>
                <a:latin typeface="Menlo" panose="020B0609030804020204" pitchFamily="49" charset="0"/>
              </a:rPr>
              <a:t>const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F07178"/>
                </a:solidFill>
                <a:latin typeface="Menlo" panose="020B0609030804020204" pitchFamily="49" charset="0"/>
              </a:rPr>
              <a:t>bootstrap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vueLifecycles</a:t>
            </a:r>
            <a:r>
              <a:rPr lang="en-US" altLang="zh-CN" sz="1400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bootstrap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i="1" dirty="0">
                <a:solidFill>
                  <a:srgbClr val="545454"/>
                </a:solidFill>
                <a:latin typeface="Menlo" panose="020B0609030804020204" pitchFamily="49" charset="0"/>
              </a:rPr>
              <a:t>// </a:t>
            </a:r>
            <a:r>
              <a:rPr lang="zh-CN" altLang="en-US" sz="1400" i="1" dirty="0">
                <a:solidFill>
                  <a:srgbClr val="545454"/>
                </a:solidFill>
                <a:latin typeface="Menlo" panose="020B0609030804020204" pitchFamily="49" charset="0"/>
              </a:rPr>
              <a:t>启动时</a:t>
            </a:r>
            <a:endParaRPr lang="zh-CN" altLang="en-US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i="1" dirty="0">
                <a:solidFill>
                  <a:srgbClr val="89DDFF"/>
                </a:solidFill>
                <a:latin typeface="Menlo" panose="020B0609030804020204" pitchFamily="49" charset="0"/>
              </a:rPr>
              <a:t>export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C792EA"/>
                </a:solidFill>
                <a:latin typeface="Menlo" panose="020B0609030804020204" pitchFamily="49" charset="0"/>
              </a:rPr>
              <a:t>const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F07178"/>
                </a:solidFill>
                <a:latin typeface="Menlo" panose="020B0609030804020204" pitchFamily="49" charset="0"/>
              </a:rPr>
              <a:t>mount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vueLifecycles</a:t>
            </a:r>
            <a:r>
              <a:rPr lang="en-US" altLang="zh-CN" sz="1400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mount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i="1" dirty="0">
                <a:solidFill>
                  <a:srgbClr val="545454"/>
                </a:solidFill>
                <a:latin typeface="Menlo" panose="020B0609030804020204" pitchFamily="49" charset="0"/>
              </a:rPr>
              <a:t>// </a:t>
            </a:r>
            <a:r>
              <a:rPr lang="zh-CN" altLang="en-US" sz="1400" i="1" dirty="0">
                <a:solidFill>
                  <a:srgbClr val="545454"/>
                </a:solidFill>
                <a:latin typeface="Menlo" panose="020B0609030804020204" pitchFamily="49" charset="0"/>
              </a:rPr>
              <a:t>挂载时</a:t>
            </a:r>
            <a:endParaRPr lang="zh-CN" altLang="en-US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r>
              <a:rPr lang="en-US" altLang="zh-CN" sz="1400" i="1" dirty="0">
                <a:solidFill>
                  <a:srgbClr val="89DDFF"/>
                </a:solidFill>
                <a:latin typeface="Menlo" panose="020B0609030804020204" pitchFamily="49" charset="0"/>
              </a:rPr>
              <a:t>export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C792EA"/>
                </a:solidFill>
                <a:latin typeface="Menlo" panose="020B0609030804020204" pitchFamily="49" charset="0"/>
              </a:rPr>
              <a:t>const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F07178"/>
                </a:solidFill>
                <a:latin typeface="Menlo" panose="020B0609030804020204" pitchFamily="49" charset="0"/>
              </a:rPr>
              <a:t>unmount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C792EA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vueLifecycles</a:t>
            </a:r>
            <a:r>
              <a:rPr lang="en-US" altLang="zh-CN" sz="1400" dirty="0" err="1">
                <a:solidFill>
                  <a:srgbClr val="89DDFF"/>
                </a:solidFill>
                <a:latin typeface="Menlo" panose="020B0609030804020204" pitchFamily="49" charset="0"/>
              </a:rPr>
              <a:t>.</a:t>
            </a:r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unmount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i="1" dirty="0">
                <a:solidFill>
                  <a:srgbClr val="545454"/>
                </a:solidFill>
                <a:latin typeface="Menlo" panose="020B0609030804020204" pitchFamily="49" charset="0"/>
              </a:rPr>
              <a:t>// </a:t>
            </a:r>
            <a:r>
              <a:rPr lang="zh-CN" altLang="en-US" sz="1400" i="1" dirty="0">
                <a:solidFill>
                  <a:srgbClr val="545454"/>
                </a:solidFill>
                <a:latin typeface="Menlo" panose="020B0609030804020204" pitchFamily="49" charset="0"/>
              </a:rPr>
              <a:t>卸载时</a:t>
            </a:r>
            <a:endParaRPr lang="zh-CN" altLang="en-US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br>
              <a:rPr lang="zh-CN" altLang="en-US" sz="1400" dirty="0">
                <a:solidFill>
                  <a:srgbClr val="EEFFFF"/>
                </a:solidFill>
                <a:latin typeface="Menlo" panose="020B0609030804020204" pitchFamily="49" charset="0"/>
              </a:rPr>
            </a:br>
            <a:r>
              <a:rPr lang="en-US" altLang="zh-CN" sz="1400" i="1" dirty="0">
                <a:solidFill>
                  <a:srgbClr val="89DDFF"/>
                </a:solidFill>
                <a:latin typeface="Menlo" panose="020B0609030804020204" pitchFamily="49" charset="0"/>
              </a:rPr>
              <a:t>export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i="1" dirty="0">
                <a:solidFill>
                  <a:srgbClr val="89DDFF"/>
                </a:solidFill>
                <a:latin typeface="Menlo" panose="020B0609030804020204" pitchFamily="49" charset="0"/>
              </a:rPr>
              <a:t>default</a:t>
            </a:r>
            <a: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EEFFFF"/>
                </a:solidFill>
                <a:latin typeface="Menlo" panose="020B0609030804020204" pitchFamily="49" charset="0"/>
              </a:rPr>
              <a:t>vueLifecycles</a:t>
            </a:r>
            <a:r>
              <a:rPr lang="en-US" altLang="zh-CN" sz="1400" dirty="0">
                <a:solidFill>
                  <a:srgbClr val="89DDFF"/>
                </a:solidFill>
                <a:latin typeface="Menlo" panose="020B0609030804020204" pitchFamily="49" charset="0"/>
              </a:rPr>
              <a:t>;</a:t>
            </a:r>
            <a:endParaRPr lang="en-US" altLang="zh-CN" sz="1400" dirty="0">
              <a:solidFill>
                <a:srgbClr val="EEFFFF"/>
              </a:solidFill>
              <a:latin typeface="Menlo" panose="020B0609030804020204" pitchFamily="49" charset="0"/>
            </a:endParaRPr>
          </a:p>
          <a:p>
            <a:br>
              <a:rPr lang="en-US" altLang="zh-CN" sz="1400" dirty="0">
                <a:solidFill>
                  <a:srgbClr val="EEFFFF"/>
                </a:solidFill>
                <a:latin typeface="Menlo" panose="020B0609030804020204" pitchFamily="49" charset="0"/>
              </a:rPr>
            </a:br>
            <a:endParaRPr lang="en-US" altLang="zh-CN" sz="1400" b="0" dirty="0">
              <a:solidFill>
                <a:srgbClr val="EEFFFF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93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第三步、注册子组件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single-spa</a:t>
            </a:r>
            <a:r>
              <a:rPr lang="zh-CN" altLang="en-US" dirty="0"/>
              <a:t>生命周期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7A7E97D-6296-0346-AE3C-94A803058DD2}"/>
              </a:ext>
            </a:extLst>
          </p:cNvPr>
          <p:cNvSpPr/>
          <p:nvPr/>
        </p:nvSpPr>
        <p:spPr>
          <a:xfrm>
            <a:off x="431371" y="1262507"/>
            <a:ext cx="5834518" cy="1705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生命周期函数共有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个：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bootstrap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mount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unmount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update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b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生命周期可以传入 返回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Promise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的函数也可以传入 返回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Promise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函数的数组。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67AA9B5-69A0-7E44-8F04-291339EC0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889" y="1219131"/>
            <a:ext cx="5594896" cy="433330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603B2B2-8F75-9C49-855C-FACA6C53F62D}"/>
              </a:ext>
            </a:extLst>
          </p:cNvPr>
          <p:cNvSpPr/>
          <p:nvPr/>
        </p:nvSpPr>
        <p:spPr>
          <a:xfrm>
            <a:off x="589613" y="3297694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D73A49"/>
                </a:solidFill>
              </a:rPr>
              <a:t>export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rgbClr val="005CC5"/>
                </a:solidFill>
              </a:rPr>
              <a:t>default</a:t>
            </a:r>
            <a:r>
              <a:rPr lang="en-US" altLang="zh-CN" dirty="0"/>
              <a:t> { </a:t>
            </a:r>
          </a:p>
          <a:p>
            <a:pPr lvl="1"/>
            <a:r>
              <a:rPr lang="en-US" altLang="zh-CN" dirty="0">
                <a:solidFill>
                  <a:srgbClr val="6A737D"/>
                </a:solidFill>
              </a:rPr>
              <a:t>// app</a:t>
            </a:r>
            <a:r>
              <a:rPr lang="zh-CN" altLang="en-US" dirty="0">
                <a:solidFill>
                  <a:srgbClr val="6A737D"/>
                </a:solidFill>
              </a:rPr>
              <a:t>启动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Bootstrap</a:t>
            </a:r>
            <a:r>
              <a:rPr lang="en-US" altLang="zh-CN" dirty="0">
                <a:solidFill>
                  <a:srgbClr val="D73A49"/>
                </a:solidFill>
              </a:rPr>
              <a:t>:</a:t>
            </a:r>
            <a:r>
              <a:rPr lang="en-US" altLang="zh-CN" dirty="0"/>
              <a:t> [() </a:t>
            </a:r>
            <a:r>
              <a:rPr lang="en-US" altLang="zh-CN" dirty="0">
                <a:solidFill>
                  <a:srgbClr val="D73A49"/>
                </a:solidFill>
              </a:rPr>
              <a:t>=&gt;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005CC5"/>
                </a:solidFill>
              </a:rPr>
              <a:t>Promise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005CC5"/>
                </a:solidFill>
              </a:rPr>
              <a:t>resolve</a:t>
            </a:r>
            <a:r>
              <a:rPr lang="en-US" altLang="zh-CN" dirty="0"/>
              <a:t>()],</a:t>
            </a:r>
          </a:p>
          <a:p>
            <a:pPr lvl="1"/>
            <a:r>
              <a:rPr lang="en-US" altLang="zh-CN" dirty="0"/>
              <a:t> </a:t>
            </a:r>
            <a:r>
              <a:rPr lang="en-US" altLang="zh-CN" dirty="0">
                <a:solidFill>
                  <a:srgbClr val="6A737D"/>
                </a:solidFill>
              </a:rPr>
              <a:t>// app</a:t>
            </a:r>
            <a:r>
              <a:rPr lang="zh-CN" altLang="en-US" dirty="0">
                <a:solidFill>
                  <a:srgbClr val="6A737D"/>
                </a:solidFill>
              </a:rPr>
              <a:t>挂载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Mount</a:t>
            </a:r>
            <a:r>
              <a:rPr lang="en-US" altLang="zh-CN" dirty="0">
                <a:solidFill>
                  <a:srgbClr val="D73A49"/>
                </a:solidFill>
              </a:rPr>
              <a:t>:</a:t>
            </a:r>
            <a:r>
              <a:rPr lang="en-US" altLang="zh-CN" dirty="0"/>
              <a:t> [() </a:t>
            </a:r>
            <a:r>
              <a:rPr lang="en-US" altLang="zh-CN" dirty="0">
                <a:solidFill>
                  <a:srgbClr val="D73A49"/>
                </a:solidFill>
              </a:rPr>
              <a:t>=&gt;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005CC5"/>
                </a:solidFill>
              </a:rPr>
              <a:t>Promise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005CC5"/>
                </a:solidFill>
              </a:rPr>
              <a:t>resolve</a:t>
            </a:r>
            <a:r>
              <a:rPr lang="en-US" altLang="zh-CN" dirty="0"/>
              <a:t>()],</a:t>
            </a:r>
          </a:p>
          <a:p>
            <a:pPr lvl="1"/>
            <a:r>
              <a:rPr lang="en-US" altLang="zh-CN" dirty="0"/>
              <a:t> </a:t>
            </a:r>
            <a:r>
              <a:rPr lang="en-US" altLang="zh-CN" dirty="0">
                <a:solidFill>
                  <a:srgbClr val="6A737D"/>
                </a:solidFill>
              </a:rPr>
              <a:t>// app</a:t>
            </a:r>
            <a:r>
              <a:rPr lang="zh-CN" altLang="en-US" dirty="0">
                <a:solidFill>
                  <a:srgbClr val="6A737D"/>
                </a:solidFill>
              </a:rPr>
              <a:t>卸载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Unmount</a:t>
            </a:r>
            <a:r>
              <a:rPr lang="en-US" altLang="zh-CN" dirty="0">
                <a:solidFill>
                  <a:srgbClr val="D73A49"/>
                </a:solidFill>
              </a:rPr>
              <a:t>:</a:t>
            </a:r>
            <a:r>
              <a:rPr lang="en-US" altLang="zh-CN" dirty="0"/>
              <a:t> [() </a:t>
            </a:r>
            <a:r>
              <a:rPr lang="en-US" altLang="zh-CN" dirty="0">
                <a:solidFill>
                  <a:srgbClr val="D73A49"/>
                </a:solidFill>
              </a:rPr>
              <a:t>=&gt;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005CC5"/>
                </a:solidFill>
              </a:rPr>
              <a:t>Promise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005CC5"/>
                </a:solidFill>
              </a:rPr>
              <a:t>resolve</a:t>
            </a:r>
            <a:r>
              <a:rPr lang="en-US" altLang="zh-CN" dirty="0"/>
              <a:t>()], </a:t>
            </a:r>
          </a:p>
          <a:p>
            <a:pPr lvl="1"/>
            <a:r>
              <a:rPr lang="en-US" altLang="zh-CN" dirty="0">
                <a:solidFill>
                  <a:srgbClr val="6A737D"/>
                </a:solidFill>
              </a:rPr>
              <a:t>// service</a:t>
            </a:r>
            <a:r>
              <a:rPr lang="zh-CN" altLang="en-US" dirty="0">
                <a:solidFill>
                  <a:srgbClr val="6A737D"/>
                </a:solidFill>
              </a:rPr>
              <a:t>更新，只有</a:t>
            </a:r>
            <a:r>
              <a:rPr lang="en-US" altLang="zh-CN" dirty="0">
                <a:solidFill>
                  <a:srgbClr val="6A737D"/>
                </a:solidFill>
              </a:rPr>
              <a:t>service</a:t>
            </a:r>
            <a:r>
              <a:rPr lang="zh-CN" altLang="en-US" dirty="0">
                <a:solidFill>
                  <a:srgbClr val="6A737D"/>
                </a:solidFill>
              </a:rPr>
              <a:t>才可用</a:t>
            </a:r>
            <a:endParaRPr lang="en-US" altLang="zh-CN" dirty="0">
              <a:solidFill>
                <a:srgbClr val="6A737D"/>
              </a:solidFill>
            </a:endParaRP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update</a:t>
            </a:r>
            <a:r>
              <a:rPr lang="en-US" altLang="zh-CN" dirty="0">
                <a:solidFill>
                  <a:srgbClr val="D73A49"/>
                </a:solidFill>
              </a:rPr>
              <a:t>:</a:t>
            </a:r>
            <a:r>
              <a:rPr lang="en-US" altLang="zh-CN" dirty="0"/>
              <a:t> [() </a:t>
            </a:r>
            <a:r>
              <a:rPr lang="en-US" altLang="zh-CN" dirty="0">
                <a:solidFill>
                  <a:srgbClr val="D73A49"/>
                </a:solidFill>
              </a:rPr>
              <a:t>=&gt;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005CC5"/>
                </a:solidFill>
              </a:rPr>
              <a:t>Promise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005CC5"/>
                </a:solidFill>
              </a:rPr>
              <a:t>resolve</a:t>
            </a:r>
            <a:r>
              <a:rPr lang="en-US" altLang="zh-CN" dirty="0"/>
              <a:t>()]</a:t>
            </a:r>
          </a:p>
          <a:p>
            <a:r>
              <a:rPr lang="en-US" altLang="zh-CN" dirty="0"/>
              <a:t> 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5173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A5BEE97-8C71-2C4E-A550-F0C71DFC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第五步、自动加载 </a:t>
            </a:r>
            <a:r>
              <a:rPr lang="en-US" altLang="zh-CN" dirty="0"/>
              <a:t>bundle</a:t>
            </a:r>
            <a:r>
              <a:rPr lang="zh-CN" altLang="en-US" dirty="0"/>
              <a:t>和</a:t>
            </a:r>
            <a:r>
              <a:rPr lang="en-US" altLang="zh-CN" dirty="0" err="1"/>
              <a:t>chunk.vendor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B17353-47C0-CA43-A6EE-882E9A3BC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231729"/>
            <a:ext cx="11425269" cy="4896544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/>
              <a:t>在上面父项目加载子项目的代码中，我们可以看到。我们要注册一个子服务，需要一次性加载</a:t>
            </a:r>
            <a:r>
              <a:rPr lang="en-US" altLang="zh-CN" sz="1800" dirty="0"/>
              <a:t>2</a:t>
            </a:r>
            <a:r>
              <a:rPr lang="zh-CN" altLang="en-US" sz="1800" dirty="0"/>
              <a:t>个</a:t>
            </a:r>
            <a:r>
              <a:rPr lang="en-US" altLang="zh-CN" sz="1800" dirty="0"/>
              <a:t>JS</a:t>
            </a:r>
            <a:r>
              <a:rPr lang="zh-CN" altLang="en-US" sz="1800" dirty="0"/>
              <a:t>文件。如果需要加载的</a:t>
            </a:r>
            <a:r>
              <a:rPr lang="en-US" altLang="zh-CN" sz="1800" dirty="0"/>
              <a:t>JS</a:t>
            </a:r>
            <a:r>
              <a:rPr lang="zh-CN" altLang="en-US" sz="1800" dirty="0"/>
              <a:t>更多，甚至生产环境的 </a:t>
            </a:r>
            <a:r>
              <a:rPr lang="en-US" altLang="zh-CN" sz="1800" dirty="0"/>
              <a:t>bundle </a:t>
            </a:r>
            <a:r>
              <a:rPr lang="zh-CN" altLang="en-US" sz="1800" dirty="0"/>
              <a:t>有唯一</a:t>
            </a:r>
            <a:r>
              <a:rPr lang="en-US" altLang="zh-CN" sz="1800" dirty="0"/>
              <a:t>hash</a:t>
            </a:r>
            <a:r>
              <a:rPr lang="zh-CN" altLang="en-US" sz="1800" dirty="0"/>
              <a:t>， 那我们还能写死文件名和列表吗？</a:t>
            </a:r>
            <a:br>
              <a:rPr lang="zh-CN" altLang="en-US" sz="1800" dirty="0"/>
            </a:br>
            <a:r>
              <a:rPr lang="zh-CN" altLang="en-US" sz="1800" dirty="0"/>
              <a:t>我们的实现思路，就是让子项目使用 </a:t>
            </a:r>
            <a:r>
              <a:rPr lang="en-US" altLang="zh-CN" sz="1800" dirty="0"/>
              <a:t>stats-webpack-plugin </a:t>
            </a:r>
            <a:r>
              <a:rPr lang="zh-CN" altLang="en-US" sz="1800" dirty="0"/>
              <a:t>插件，每次打包后都输出一个 只包含重要信息的</a:t>
            </a:r>
            <a:r>
              <a:rPr lang="en-US" altLang="zh-CN" sz="1800" dirty="0" err="1"/>
              <a:t>manifest.json</a:t>
            </a:r>
            <a:r>
              <a:rPr lang="zh-CN" altLang="en-US" sz="1800" dirty="0"/>
              <a:t>文件。父项目先</a:t>
            </a:r>
            <a:r>
              <a:rPr lang="en-US" altLang="zh-CN" sz="1800" dirty="0"/>
              <a:t>ajax </a:t>
            </a:r>
            <a:r>
              <a:rPr lang="zh-CN" altLang="en-US" sz="1800" dirty="0"/>
              <a:t>请求 这个</a:t>
            </a:r>
            <a:r>
              <a:rPr lang="en-US" altLang="zh-CN" sz="1800" dirty="0" err="1"/>
              <a:t>json</a:t>
            </a:r>
            <a:r>
              <a:rPr lang="zh-CN" altLang="en-US" sz="1800" dirty="0"/>
              <a:t>文件，从中读取出需要加载的</a:t>
            </a:r>
            <a:r>
              <a:rPr lang="en-US" altLang="zh-CN" sz="1800" dirty="0" err="1"/>
              <a:t>js</a:t>
            </a:r>
            <a:r>
              <a:rPr lang="zh-CN" altLang="en-US" sz="1800" dirty="0"/>
              <a:t>目录，然后同步加载。</a:t>
            </a:r>
            <a:endParaRPr lang="en-US" altLang="zh-CN" sz="1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C6FC89C-2FC3-D542-8339-27A16BB310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861" y="3188284"/>
            <a:ext cx="5514003" cy="323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776701"/>
      </p:ext>
    </p:extLst>
  </p:cSld>
  <p:clrMapOvr>
    <a:masterClrMapping/>
  </p:clrMapOvr>
</p:sld>
</file>

<file path=ppt/theme/theme1.xml><?xml version="1.0" encoding="utf-8"?>
<a:theme xmlns:a="http://schemas.openxmlformats.org/drawingml/2006/main" name="白色16.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白色16.9" id="{5C737D14-5C3C-4242-ABC0-412DC84BC632}" vid="{D0653099-A1B6-4C6C-8430-7846F145AEA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白色底版16.9</Template>
  <TotalTime>2929</TotalTime>
  <Words>1685</Words>
  <Application>Microsoft Macintosh PowerPoint</Application>
  <PresentationFormat>宽屏</PresentationFormat>
  <Paragraphs>163</Paragraphs>
  <Slides>16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宋体</vt:lpstr>
      <vt:lpstr>Microsoft YaHei</vt:lpstr>
      <vt:lpstr>Microsoft YaHei</vt:lpstr>
      <vt:lpstr>Arial</vt:lpstr>
      <vt:lpstr>Calibri</vt:lpstr>
      <vt:lpstr>Menlo</vt:lpstr>
      <vt:lpstr>白色16.9</vt:lpstr>
      <vt:lpstr>Single-Spa微前端实践</vt:lpstr>
      <vt:lpstr>背景</vt:lpstr>
      <vt:lpstr>什么是微前端架构？</vt:lpstr>
      <vt:lpstr>Single spa什么？</vt:lpstr>
      <vt:lpstr>第一步、新建项目</vt:lpstr>
      <vt:lpstr>第二步、 父组件single-spa-config 文件</vt:lpstr>
      <vt:lpstr>第三步、注册子组件</vt:lpstr>
      <vt:lpstr>第三步、注册子组件 - single-spa生命周期</vt:lpstr>
      <vt:lpstr>第五步、自动加载 bundle和chunk.vendor</vt:lpstr>
      <vt:lpstr>第五步、自动加载 bundle和chunk.vendor-子组件</vt:lpstr>
      <vt:lpstr>第五步、自动加载 bundle和chunk.vendor-父组件</vt:lpstr>
      <vt:lpstr>第六步、添加另一个新项目</vt:lpstr>
      <vt:lpstr>Single spa 优点</vt:lpstr>
      <vt:lpstr>Single spa可对哪些现有项目优化？</vt:lpstr>
      <vt:lpstr>参考文章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爱奇艺vpn使用指南</dc:title>
  <dc:creator>次辰东</dc:creator>
  <cp:lastModifiedBy>翟 盈</cp:lastModifiedBy>
  <cp:revision>155</cp:revision>
  <dcterms:created xsi:type="dcterms:W3CDTF">2015-10-22T07:07:57Z</dcterms:created>
  <dcterms:modified xsi:type="dcterms:W3CDTF">2019-12-24T12:03:54Z</dcterms:modified>
</cp:coreProperties>
</file>

<file path=docProps/thumbnail.jpeg>
</file>